
<file path=[Content_Types].xml><?xml version="1.0" encoding="utf-8"?>
<Types xmlns="http://schemas.openxmlformats.org/package/2006/content-types">
  <Default Extension="fntdata" ContentType="application/x-fontdata"/>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8" r:id="rId1"/>
  </p:sldMasterIdLst>
  <p:notesMasterIdLst>
    <p:notesMasterId r:id="rId28"/>
  </p:notesMasterIdLst>
  <p:sldIdLst>
    <p:sldId id="256" r:id="rId2"/>
    <p:sldId id="257" r:id="rId3"/>
    <p:sldId id="258" r:id="rId4"/>
    <p:sldId id="259" r:id="rId5"/>
    <p:sldId id="260" r:id="rId6"/>
    <p:sldId id="261" r:id="rId7"/>
    <p:sldId id="284" r:id="rId8"/>
    <p:sldId id="262" r:id="rId9"/>
    <p:sldId id="287" r:id="rId10"/>
    <p:sldId id="270" r:id="rId11"/>
    <p:sldId id="285" r:id="rId12"/>
    <p:sldId id="288" r:id="rId13"/>
    <p:sldId id="290" r:id="rId14"/>
    <p:sldId id="286" r:id="rId15"/>
    <p:sldId id="265" r:id="rId16"/>
    <p:sldId id="289" r:id="rId17"/>
    <p:sldId id="267" r:id="rId18"/>
    <p:sldId id="291" r:id="rId19"/>
    <p:sldId id="292" r:id="rId20"/>
    <p:sldId id="294" r:id="rId21"/>
    <p:sldId id="295" r:id="rId22"/>
    <p:sldId id="296" r:id="rId23"/>
    <p:sldId id="298" r:id="rId24"/>
    <p:sldId id="299" r:id="rId25"/>
    <p:sldId id="278" r:id="rId26"/>
    <p:sldId id="300" r:id="rId27"/>
  </p:sldIdLst>
  <p:sldSz cx="9144000" cy="5143500" type="screen16x9"/>
  <p:notesSz cx="6858000" cy="9144000"/>
  <p:embeddedFontLst>
    <p:embeddedFont>
      <p:font typeface="Quicksand" panose="020B0604020202020204" charset="0"/>
      <p:regular r:id="rId29"/>
      <p:bold r:id="rId3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AFAF081-361B-4F8C-A63A-26B5867799E1}">
  <a:tblStyle styleId="{6AFAF081-361B-4F8C-A63A-26B5867799E1}"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2" d="100"/>
          <a:sy n="142" d="100"/>
        </p:scale>
        <p:origin x="71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1.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font" Target="fonts/font2.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browardscore.org/"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g35ed75ccf_0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9" name="Google Shape;199;g35ed75ccf_0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093406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871416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35ed75ccf_0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35ed75ccf_0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228636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 name="Google Shape;92;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176902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35f391192_0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 name="Google Shape;143;g35f391192_0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728892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g35f391192_07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7" name="Google Shape;157;g35f391192_0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 name="Google Shape;92;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6381495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35f391192_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35f391192_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r>
              <a:rPr lang="en-US" sz="1100" b="0" i="0" u="none" strike="noStrike" cap="none" baseline="0" dirty="0">
                <a:solidFill>
                  <a:srgbClr val="000000"/>
                </a:solidFill>
                <a:latin typeface="Arial"/>
                <a:ea typeface="Arial"/>
                <a:cs typeface="Arial"/>
                <a:sym typeface="Arial"/>
              </a:rPr>
              <a:t>•Get deposits or upfront payments</a:t>
            </a:r>
          </a:p>
          <a:p>
            <a:r>
              <a:rPr lang="en-US" sz="1100" b="0" i="0" u="none" strike="noStrike" cap="none" baseline="0" dirty="0">
                <a:solidFill>
                  <a:srgbClr val="000000"/>
                </a:solidFill>
                <a:latin typeface="Arial"/>
                <a:ea typeface="Arial"/>
                <a:cs typeface="Arial"/>
                <a:sym typeface="Arial"/>
              </a:rPr>
              <a:t>•Offer early payment discounts</a:t>
            </a:r>
          </a:p>
          <a:p>
            <a:r>
              <a:rPr lang="en-US" sz="1100" b="0" i="0" u="none" strike="noStrike" cap="none" baseline="0" dirty="0">
                <a:solidFill>
                  <a:srgbClr val="000000"/>
                </a:solidFill>
                <a:latin typeface="Arial"/>
                <a:ea typeface="Arial"/>
                <a:cs typeface="Arial"/>
                <a:sym typeface="Arial"/>
              </a:rPr>
              <a:t>•Exchange goods &amp; services (barter)</a:t>
            </a:r>
          </a:p>
          <a:p>
            <a:pPr marL="0" lvl="0" indent="0" algn="l" rtl="0">
              <a:spcBef>
                <a:spcPts val="0"/>
              </a:spcBef>
              <a:spcAft>
                <a:spcPts val="0"/>
              </a:spcAft>
              <a:buNone/>
            </a:pPr>
            <a:endParaRPr dirty="0"/>
          </a:p>
        </p:txBody>
      </p:sp>
    </p:spTree>
    <p:extLst>
      <p:ext uri="{BB962C8B-B14F-4D97-AF65-F5344CB8AC3E}">
        <p14:creationId xmlns:p14="http://schemas.microsoft.com/office/powerpoint/2010/main" val="29294849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 name="Google Shape;74;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r>
              <a:rPr lang="en-US" sz="1100" b="1" i="1" u="none" strike="noStrike" cap="none" dirty="0">
                <a:solidFill>
                  <a:srgbClr val="000000"/>
                </a:solidFill>
                <a:effectLst/>
                <a:latin typeface="Arial"/>
                <a:ea typeface="Arial"/>
                <a:cs typeface="Arial"/>
                <a:sym typeface="Arial"/>
              </a:rPr>
              <a:t>When we talk about financial needs,  the most attention has been given to securing loans, critically needed to stay afloat.  During the past couple of weeks we have offered 4 SCORE seminars that outlined the rules associated with obtaining one of those loans.  FYI --We will provide the presentation slide deck to you in case you have not yet attended one of those informative sessions.  In the </a:t>
            </a:r>
            <a:r>
              <a:rPr lang="en-US" sz="1100" b="1" i="1" u="none" strike="noStrike" cap="none" dirty="0" err="1">
                <a:solidFill>
                  <a:srgbClr val="000000"/>
                </a:solidFill>
                <a:effectLst/>
                <a:latin typeface="Arial"/>
                <a:ea typeface="Arial"/>
                <a:cs typeface="Arial"/>
                <a:sym typeface="Arial"/>
              </a:rPr>
              <a:t>s;ode</a:t>
            </a:r>
            <a:r>
              <a:rPr lang="en-US" sz="1100" b="1" i="1" u="none" strike="noStrike" cap="none" dirty="0">
                <a:solidFill>
                  <a:srgbClr val="000000"/>
                </a:solidFill>
                <a:effectLst/>
                <a:latin typeface="Arial"/>
                <a:ea typeface="Arial"/>
                <a:cs typeface="Arial"/>
                <a:sym typeface="Arial"/>
              </a:rPr>
              <a:t> you will find a series of helpful links to key information sources that will answer your questions regarding the COVID – 19 relief loans.  We also have SCORE mentoring services available to advise you on where to go for help.  See </a:t>
            </a:r>
            <a:r>
              <a:rPr lang="en-US" sz="1100" b="1" i="1" u="sng" strike="noStrike" cap="none" dirty="0">
                <a:solidFill>
                  <a:srgbClr val="000000"/>
                </a:solidFill>
                <a:effectLst/>
                <a:latin typeface="Arial"/>
                <a:ea typeface="Arial"/>
                <a:cs typeface="Arial"/>
                <a:sym typeface="Arial"/>
                <a:hlinkClick r:id="rId3"/>
              </a:rPr>
              <a:t>www.browardscore.org</a:t>
            </a:r>
            <a:r>
              <a:rPr lang="en-US" sz="1100" b="1" i="1" u="none" strike="noStrike" cap="none" dirty="0">
                <a:solidFill>
                  <a:srgbClr val="000000"/>
                </a:solidFill>
                <a:effectLst/>
                <a:latin typeface="Arial"/>
                <a:ea typeface="Arial"/>
                <a:cs typeface="Arial"/>
                <a:sym typeface="Arial"/>
              </a:rPr>
              <a:t> to find a mentor.</a:t>
            </a:r>
            <a:endParaRPr lang="en-US" sz="1100" b="0" i="0" u="none" strike="noStrike" cap="none" dirty="0">
              <a:solidFill>
                <a:srgbClr val="000000"/>
              </a:solidFill>
              <a:effectLst/>
              <a:latin typeface="Arial"/>
              <a:ea typeface="Arial"/>
              <a:cs typeface="Arial"/>
              <a:sym typeface="Arial"/>
            </a:endParaRPr>
          </a:p>
          <a:p>
            <a:r>
              <a:rPr lang="en-US" sz="1100" b="1" i="1" u="none" strike="noStrike" cap="none" dirty="0">
                <a:solidFill>
                  <a:srgbClr val="000000"/>
                </a:solidFill>
                <a:effectLst/>
                <a:latin typeface="Arial"/>
                <a:ea typeface="Arial"/>
                <a:cs typeface="Arial"/>
                <a:sym typeface="Arial"/>
              </a:rPr>
              <a:t> </a:t>
            </a:r>
            <a:endParaRPr lang="en-US" sz="1100" b="0" i="0" u="none" strike="noStrike" cap="none" dirty="0">
              <a:solidFill>
                <a:srgbClr val="000000"/>
              </a:solidFill>
              <a:effectLst/>
              <a:latin typeface="Arial"/>
              <a:ea typeface="Arial"/>
              <a:cs typeface="Arial"/>
              <a:sym typeface="Arial"/>
            </a:endParaRPr>
          </a:p>
          <a:p>
            <a:r>
              <a:rPr lang="en-US" sz="1100" b="1" i="1" u="none" strike="noStrike" cap="none" dirty="0">
                <a:solidFill>
                  <a:srgbClr val="000000"/>
                </a:solidFill>
                <a:effectLst/>
                <a:latin typeface="Arial"/>
                <a:ea typeface="Arial"/>
                <a:cs typeface="Arial"/>
                <a:sym typeface="Arial"/>
              </a:rPr>
              <a:t>So what happens before and after you get a loan?  You still have to survive!  Today we are going to address what other financial related actions you may need to take to keep going.   i.e. In finance talk "what will help you maximize your revenues and minimize your expenses? " Without being very careful, even with the loans you still might run out of cash. </a:t>
            </a:r>
            <a:endParaRPr lang="en-US" sz="1100" b="0" i="0" u="none" strike="noStrike" cap="none" dirty="0">
              <a:solidFill>
                <a:srgbClr val="000000"/>
              </a:solidFill>
              <a:effectLst/>
              <a:latin typeface="Arial"/>
              <a:ea typeface="Arial"/>
              <a:cs typeface="Arial"/>
              <a:sym typeface="Arial"/>
            </a:endParaRPr>
          </a:p>
          <a:p>
            <a:r>
              <a:rPr lang="en-US" sz="1100" b="0" i="0" u="none" strike="noStrike" cap="none" dirty="0">
                <a:solidFill>
                  <a:srgbClr val="000000"/>
                </a:solidFill>
                <a:effectLst/>
                <a:latin typeface="Arial"/>
                <a:ea typeface="Arial"/>
                <a:cs typeface="Arial"/>
                <a:sym typeface="Arial"/>
              </a:rPr>
              <a:t> </a:t>
            </a:r>
          </a:p>
          <a:p>
            <a:r>
              <a:rPr lang="en-US" sz="1100" b="1" i="1" u="none" strike="noStrike" cap="none" dirty="0">
                <a:solidFill>
                  <a:srgbClr val="000000"/>
                </a:solidFill>
                <a:effectLst/>
                <a:latin typeface="Arial"/>
                <a:ea typeface="Arial"/>
                <a:cs typeface="Arial"/>
                <a:sym typeface="Arial"/>
              </a:rPr>
              <a:t>We all know the virus and related economic issues will be around for a long time, so it is absolutely essential for you to be creative in generating and conserving cash until the danger is behind you.  </a:t>
            </a:r>
            <a:endParaRPr lang="en-US" sz="1100" b="0" i="0" u="none" strike="noStrike" cap="none" dirty="0">
              <a:solidFill>
                <a:srgbClr val="000000"/>
              </a:solidFill>
              <a:effectLst/>
              <a:latin typeface="Arial"/>
              <a:ea typeface="Arial"/>
              <a:cs typeface="Arial"/>
              <a:sym typeface="Arial"/>
            </a:endParaRPr>
          </a:p>
          <a:p>
            <a:r>
              <a:rPr lang="en-US" sz="1100" b="1" i="1" u="none" strike="noStrike" cap="none" dirty="0">
                <a:solidFill>
                  <a:srgbClr val="000000"/>
                </a:solidFill>
                <a:effectLst/>
                <a:latin typeface="Arial"/>
                <a:ea typeface="Arial"/>
                <a:cs typeface="Arial"/>
                <a:sym typeface="Arial"/>
              </a:rPr>
              <a:t> </a:t>
            </a:r>
            <a:endParaRPr lang="en-US" sz="1100" b="0" i="0" u="none" strike="noStrike" cap="none" dirty="0">
              <a:solidFill>
                <a:srgbClr val="000000"/>
              </a:solidFill>
              <a:effectLst/>
              <a:latin typeface="Arial"/>
              <a:ea typeface="Arial"/>
              <a:cs typeface="Arial"/>
              <a:sym typeface="Arial"/>
            </a:endParaRPr>
          </a:p>
          <a:p>
            <a:r>
              <a:rPr lang="en-US" sz="1100" b="1" i="1" u="none" strike="noStrike" cap="none" dirty="0">
                <a:solidFill>
                  <a:srgbClr val="000000"/>
                </a:solidFill>
                <a:effectLst/>
                <a:latin typeface="Arial"/>
                <a:ea typeface="Arial"/>
                <a:cs typeface="Arial"/>
                <a:sym typeface="Arial"/>
              </a:rPr>
              <a:t>For today’s seminar, we have taken an insightful excerpt “Ninety Ideas to cut Costs and Increase Cash Flow” from the book “All About Earnings:  100 Ways to Profit in Any Economy by Barry Schimel and Gary Kravitz.  After the presentation we will send you a copy of the ninety idea list.</a:t>
            </a:r>
            <a:endParaRPr lang="en-US" sz="1100" b="0" i="0" u="none" strike="noStrike" cap="none" dirty="0">
              <a:solidFill>
                <a:srgbClr val="000000"/>
              </a:solidFill>
              <a:effectLst/>
              <a:latin typeface="Arial"/>
              <a:ea typeface="Arial"/>
              <a:cs typeface="Arial"/>
              <a:sym typeface="Arial"/>
            </a:endParaRPr>
          </a:p>
          <a:p>
            <a:r>
              <a:rPr lang="en-US" sz="1100" b="1" i="1" u="none" strike="noStrike" cap="none" dirty="0">
                <a:solidFill>
                  <a:srgbClr val="000000"/>
                </a:solidFill>
                <a:effectLst/>
                <a:latin typeface="Arial"/>
                <a:ea typeface="Arial"/>
                <a:cs typeface="Arial"/>
                <a:sym typeface="Arial"/>
              </a:rPr>
              <a:t> </a:t>
            </a:r>
            <a:endParaRPr lang="en-US" sz="1100" b="0" i="0" u="none" strike="noStrike" cap="none" dirty="0">
              <a:solidFill>
                <a:srgbClr val="000000"/>
              </a:solidFill>
              <a:effectLst/>
              <a:latin typeface="Arial"/>
              <a:ea typeface="Arial"/>
              <a:cs typeface="Arial"/>
              <a:sym typeface="Arial"/>
            </a:endParaRPr>
          </a:p>
          <a:p>
            <a:r>
              <a:rPr lang="en-US" sz="1100" b="1" i="1" u="none" strike="noStrike" cap="none" dirty="0">
                <a:solidFill>
                  <a:srgbClr val="000000"/>
                </a:solidFill>
                <a:effectLst/>
                <a:latin typeface="Arial"/>
                <a:ea typeface="Arial"/>
                <a:cs typeface="Arial"/>
                <a:sym typeface="Arial"/>
              </a:rPr>
              <a:t>Now for the next 20 minutes I will discuss some of the most relevant tricks of the trade you might help you survive</a:t>
            </a:r>
            <a:endParaRPr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4481977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Close unprofitable areas – repurpose some areas</a:t>
            </a:r>
            <a:endParaRPr dirty="0"/>
          </a:p>
        </p:txBody>
      </p:sp>
    </p:spTree>
    <p:extLst>
      <p:ext uri="{BB962C8B-B14F-4D97-AF65-F5344CB8AC3E}">
        <p14:creationId xmlns:p14="http://schemas.microsoft.com/office/powerpoint/2010/main" val="28400237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Flash reports of critical information</a:t>
            </a:r>
            <a:endParaRPr dirty="0"/>
          </a:p>
        </p:txBody>
      </p:sp>
    </p:spTree>
    <p:extLst>
      <p:ext uri="{BB962C8B-B14F-4D97-AF65-F5344CB8AC3E}">
        <p14:creationId xmlns:p14="http://schemas.microsoft.com/office/powerpoint/2010/main" val="395081394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g35ed75ccf_0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9" name="Google Shape;199;g35ed75ccf_0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0576417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Flash reports of critical information</a:t>
            </a:r>
            <a:endParaRPr dirty="0"/>
          </a:p>
        </p:txBody>
      </p:sp>
    </p:spTree>
    <p:extLst>
      <p:ext uri="{BB962C8B-B14F-4D97-AF65-F5344CB8AC3E}">
        <p14:creationId xmlns:p14="http://schemas.microsoft.com/office/powerpoint/2010/main" val="180921169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0"/>
        <p:cNvGrpSpPr/>
        <p:nvPr/>
      </p:nvGrpSpPr>
      <p:grpSpPr>
        <a:xfrm>
          <a:off x="0" y="0"/>
          <a:ext cx="0" cy="0"/>
          <a:chOff x="0" y="0"/>
          <a:chExt cx="0" cy="0"/>
        </a:xfrm>
      </p:grpSpPr>
      <p:sp>
        <p:nvSpPr>
          <p:cNvPr id="311" name="Google Shape;311;g35ed75ccf_0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2" name="Google Shape;312;g35ed75ccf_0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131712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35f391192_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35f391192_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 name="Google Shape;92;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35f391192_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35f391192_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r>
              <a:rPr lang="en-US" sz="1100" b="0" i="0" u="none" strike="noStrike" cap="none" baseline="0" dirty="0">
                <a:solidFill>
                  <a:srgbClr val="000000"/>
                </a:solidFill>
                <a:latin typeface="Arial"/>
                <a:ea typeface="Arial"/>
                <a:cs typeface="Arial"/>
                <a:sym typeface="Arial"/>
              </a:rPr>
              <a:t>Delay or extend payments on invoices</a:t>
            </a:r>
          </a:p>
          <a:p>
            <a:r>
              <a:rPr lang="en-US" sz="1100" b="0" i="0" u="none" strike="noStrike" cap="none" baseline="0" dirty="0">
                <a:solidFill>
                  <a:srgbClr val="000000"/>
                </a:solidFill>
                <a:latin typeface="Arial"/>
                <a:ea typeface="Arial"/>
                <a:cs typeface="Arial"/>
                <a:sym typeface="Arial"/>
              </a:rPr>
              <a:t>•Reduce staff hours</a:t>
            </a:r>
          </a:p>
          <a:p>
            <a:r>
              <a:rPr lang="en-US" sz="1100" b="0" i="0" u="none" strike="noStrike" cap="none" baseline="0" dirty="0">
                <a:solidFill>
                  <a:srgbClr val="000000"/>
                </a:solidFill>
                <a:latin typeface="Arial"/>
                <a:ea typeface="Arial"/>
                <a:cs typeface="Arial"/>
                <a:sym typeface="Arial"/>
              </a:rPr>
              <a:t>•Repair/lease equipment vs. buy</a:t>
            </a:r>
          </a:p>
          <a:p>
            <a:r>
              <a:rPr lang="en-US" sz="1100" b="0" i="0" u="none" strike="noStrike" cap="none" baseline="0" dirty="0">
                <a:solidFill>
                  <a:srgbClr val="000000"/>
                </a:solidFill>
                <a:latin typeface="Arial"/>
                <a:ea typeface="Arial"/>
                <a:cs typeface="Arial"/>
                <a:sym typeface="Arial"/>
              </a:rPr>
              <a:t>•Keep the business lean</a:t>
            </a:r>
          </a:p>
          <a:p>
            <a:pPr marL="0" lvl="0" indent="0" algn="l" rtl="0">
              <a:spcBef>
                <a:spcPts val="0"/>
              </a:spcBef>
              <a:spcAft>
                <a:spcPts val="0"/>
              </a:spcAft>
              <a:buNone/>
            </a:pP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512836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35ed75ccf_0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35ed75ccf_0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 name="Google Shape;92;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0265443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1319175" y="2233519"/>
            <a:ext cx="6680400" cy="1159800"/>
          </a:xfrm>
          <a:prstGeom prst="rect">
            <a:avLst/>
          </a:prstGeom>
        </p:spPr>
        <p:txBody>
          <a:bodyPr spcFirstLastPara="1" wrap="square" lIns="91425" tIns="91425" rIns="91425" bIns="91425" anchor="t" anchorCtr="0">
            <a:noAutofit/>
          </a:bodyPr>
          <a:lstStyle>
            <a:lvl1pPr lvl="0">
              <a:spcBef>
                <a:spcPts val="0"/>
              </a:spcBef>
              <a:spcAft>
                <a:spcPts val="0"/>
              </a:spcAft>
              <a:buSzPts val="5000"/>
              <a:buNone/>
              <a:defRPr sz="5000"/>
            </a:lvl1pPr>
            <a:lvl2pPr lvl="1">
              <a:spcBef>
                <a:spcPts val="0"/>
              </a:spcBef>
              <a:spcAft>
                <a:spcPts val="0"/>
              </a:spcAft>
              <a:buSzPts val="5000"/>
              <a:buNone/>
              <a:defRPr sz="5000"/>
            </a:lvl2pPr>
            <a:lvl3pPr lvl="2">
              <a:spcBef>
                <a:spcPts val="0"/>
              </a:spcBef>
              <a:spcAft>
                <a:spcPts val="0"/>
              </a:spcAft>
              <a:buSzPts val="5000"/>
              <a:buNone/>
              <a:defRPr sz="5000"/>
            </a:lvl3pPr>
            <a:lvl4pPr lvl="3">
              <a:spcBef>
                <a:spcPts val="0"/>
              </a:spcBef>
              <a:spcAft>
                <a:spcPts val="0"/>
              </a:spcAft>
              <a:buSzPts val="5000"/>
              <a:buNone/>
              <a:defRPr sz="5000"/>
            </a:lvl4pPr>
            <a:lvl5pPr lvl="4">
              <a:spcBef>
                <a:spcPts val="0"/>
              </a:spcBef>
              <a:spcAft>
                <a:spcPts val="0"/>
              </a:spcAft>
              <a:buSzPts val="5000"/>
              <a:buNone/>
              <a:defRPr sz="5000"/>
            </a:lvl5pPr>
            <a:lvl6pPr lvl="5">
              <a:spcBef>
                <a:spcPts val="0"/>
              </a:spcBef>
              <a:spcAft>
                <a:spcPts val="0"/>
              </a:spcAft>
              <a:buSzPts val="5000"/>
              <a:buNone/>
              <a:defRPr sz="5000"/>
            </a:lvl6pPr>
            <a:lvl7pPr lvl="6">
              <a:spcBef>
                <a:spcPts val="0"/>
              </a:spcBef>
              <a:spcAft>
                <a:spcPts val="0"/>
              </a:spcAft>
              <a:buSzPts val="5000"/>
              <a:buNone/>
              <a:defRPr sz="5000"/>
            </a:lvl7pPr>
            <a:lvl8pPr lvl="7">
              <a:spcBef>
                <a:spcPts val="0"/>
              </a:spcBef>
              <a:spcAft>
                <a:spcPts val="0"/>
              </a:spcAft>
              <a:buSzPts val="5000"/>
              <a:buNone/>
              <a:defRPr sz="5000"/>
            </a:lvl8pPr>
            <a:lvl9pPr lvl="8">
              <a:spcBef>
                <a:spcPts val="0"/>
              </a:spcBef>
              <a:spcAft>
                <a:spcPts val="0"/>
              </a:spcAft>
              <a:buSzPts val="5000"/>
              <a:buNone/>
              <a:defRPr sz="5000"/>
            </a:lvl9pPr>
          </a:lstStyle>
          <a:p>
            <a:endParaRPr/>
          </a:p>
        </p:txBody>
      </p:sp>
      <p:cxnSp>
        <p:nvCxnSpPr>
          <p:cNvPr id="11" name="Google Shape;11;p2"/>
          <p:cNvCxnSpPr>
            <a:stCxn id="12" idx="4"/>
          </p:cNvCxnSpPr>
          <p:nvPr/>
        </p:nvCxnSpPr>
        <p:spPr>
          <a:xfrm>
            <a:off x="939750" y="2832475"/>
            <a:ext cx="0" cy="2310900"/>
          </a:xfrm>
          <a:prstGeom prst="straightConnector1">
            <a:avLst/>
          </a:prstGeom>
          <a:noFill/>
          <a:ln w="9525" cap="flat" cmpd="sng">
            <a:solidFill>
              <a:srgbClr val="999FA9"/>
            </a:solidFill>
            <a:prstDash val="solid"/>
            <a:round/>
            <a:headEnd type="none" w="med" len="med"/>
            <a:tailEnd type="none" w="med" len="med"/>
          </a:ln>
        </p:spPr>
      </p:cxnSp>
      <p:sp>
        <p:nvSpPr>
          <p:cNvPr id="12" name="Google Shape;12;p2"/>
          <p:cNvSpPr/>
          <p:nvPr/>
        </p:nvSpPr>
        <p:spPr>
          <a:xfrm>
            <a:off x="845250" y="2643475"/>
            <a:ext cx="189000" cy="189000"/>
          </a:xfrm>
          <a:prstGeom prst="ellipse">
            <a:avLst/>
          </a:prstGeom>
          <a:solidFill>
            <a:srgbClr val="39C0BA"/>
          </a:solidFill>
          <a:ln w="28575" cap="flat" cmpd="sng">
            <a:solidFill>
              <a:srgbClr val="2E303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ubtitle">
  <p:cSld name="TITLE_1">
    <p:spTree>
      <p:nvGrpSpPr>
        <p:cNvPr id="1" name="Shape 13"/>
        <p:cNvGrpSpPr/>
        <p:nvPr/>
      </p:nvGrpSpPr>
      <p:grpSpPr>
        <a:xfrm>
          <a:off x="0" y="0"/>
          <a:ext cx="0" cy="0"/>
          <a:chOff x="0" y="0"/>
          <a:chExt cx="0" cy="0"/>
        </a:xfrm>
      </p:grpSpPr>
      <p:sp>
        <p:nvSpPr>
          <p:cNvPr id="14" name="Google Shape;14;p3"/>
          <p:cNvSpPr txBox="1">
            <a:spLocks noGrp="1"/>
          </p:cNvSpPr>
          <p:nvPr>
            <p:ph type="ctrTitle"/>
          </p:nvPr>
        </p:nvSpPr>
        <p:spPr>
          <a:xfrm>
            <a:off x="1530175" y="2307788"/>
            <a:ext cx="6767100" cy="532200"/>
          </a:xfrm>
          <a:prstGeom prst="rect">
            <a:avLst/>
          </a:prstGeom>
        </p:spPr>
        <p:txBody>
          <a:bodyPr spcFirstLastPara="1" wrap="square" lIns="91425" tIns="91425" rIns="91425" bIns="91425" anchor="ctr" anchorCtr="0">
            <a:noAutofit/>
          </a:bodyPr>
          <a:lstStyle>
            <a:lvl1pPr lvl="0" rtl="0">
              <a:spcBef>
                <a:spcPts val="0"/>
              </a:spcBef>
              <a:spcAft>
                <a:spcPts val="0"/>
              </a:spcAft>
              <a:buSzPts val="3000"/>
              <a:buNone/>
              <a:defRPr sz="3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endParaRPr/>
          </a:p>
        </p:txBody>
      </p:sp>
      <p:sp>
        <p:nvSpPr>
          <p:cNvPr id="15" name="Google Shape;15;p3"/>
          <p:cNvSpPr txBox="1">
            <a:spLocks noGrp="1"/>
          </p:cNvSpPr>
          <p:nvPr>
            <p:ph type="subTitle" idx="1"/>
          </p:nvPr>
        </p:nvSpPr>
        <p:spPr>
          <a:xfrm>
            <a:off x="1567326" y="2782913"/>
            <a:ext cx="6927900" cy="353100"/>
          </a:xfrm>
          <a:prstGeom prst="rect">
            <a:avLst/>
          </a:prstGeom>
        </p:spPr>
        <p:txBody>
          <a:bodyPr spcFirstLastPara="1" wrap="square" lIns="91425" tIns="91425" rIns="91425" bIns="91425" anchor="t" anchorCtr="0">
            <a:noAutofit/>
          </a:bodyPr>
          <a:lstStyle>
            <a:lvl1pPr lvl="0" rtl="0">
              <a:spcBef>
                <a:spcPts val="0"/>
              </a:spcBef>
              <a:spcAft>
                <a:spcPts val="0"/>
              </a:spcAft>
              <a:buSzPts val="1800"/>
              <a:buNone/>
              <a:defRPr sz="1800"/>
            </a:lvl1pPr>
            <a:lvl2pPr lvl="1" rtl="0">
              <a:spcBef>
                <a:spcPts val="0"/>
              </a:spcBef>
              <a:spcAft>
                <a:spcPts val="0"/>
              </a:spcAft>
              <a:buSzPts val="1800"/>
              <a:buNone/>
              <a:defRPr sz="1800"/>
            </a:lvl2pPr>
            <a:lvl3pPr lvl="2" rtl="0">
              <a:spcBef>
                <a:spcPts val="0"/>
              </a:spcBef>
              <a:spcAft>
                <a:spcPts val="0"/>
              </a:spcAft>
              <a:buSzPts val="1800"/>
              <a:buNone/>
              <a:defRPr sz="1800"/>
            </a:lvl3pPr>
            <a:lvl4pPr lvl="3" rtl="0">
              <a:spcBef>
                <a:spcPts val="0"/>
              </a:spcBef>
              <a:spcAft>
                <a:spcPts val="0"/>
              </a:spcAft>
              <a:buSzPts val="2400"/>
              <a:buNone/>
              <a:defRPr/>
            </a:lvl4pPr>
            <a:lvl5pPr lvl="4" rtl="0">
              <a:spcBef>
                <a:spcPts val="0"/>
              </a:spcBef>
              <a:spcAft>
                <a:spcPts val="0"/>
              </a:spcAft>
              <a:buSzPts val="2400"/>
              <a:buNone/>
              <a:defRPr/>
            </a:lvl5pPr>
            <a:lvl6pPr lvl="5" rtl="0">
              <a:spcBef>
                <a:spcPts val="0"/>
              </a:spcBef>
              <a:spcAft>
                <a:spcPts val="0"/>
              </a:spcAft>
              <a:buSzPts val="2400"/>
              <a:buNone/>
              <a:defRPr/>
            </a:lvl6pPr>
            <a:lvl7pPr lvl="6" rtl="0">
              <a:spcBef>
                <a:spcPts val="0"/>
              </a:spcBef>
              <a:spcAft>
                <a:spcPts val="0"/>
              </a:spcAft>
              <a:buSzPts val="2400"/>
              <a:buNone/>
              <a:defRPr/>
            </a:lvl7pPr>
            <a:lvl8pPr lvl="7" rtl="0">
              <a:spcBef>
                <a:spcPts val="0"/>
              </a:spcBef>
              <a:spcAft>
                <a:spcPts val="0"/>
              </a:spcAft>
              <a:buSzPts val="2400"/>
              <a:buNone/>
              <a:defRPr/>
            </a:lvl8pPr>
            <a:lvl9pPr lvl="8" rtl="0">
              <a:spcBef>
                <a:spcPts val="0"/>
              </a:spcBef>
              <a:spcAft>
                <a:spcPts val="0"/>
              </a:spcAft>
              <a:buSzPts val="2400"/>
              <a:buNone/>
              <a:defRPr/>
            </a:lvl9pPr>
          </a:lstStyle>
          <a:p>
            <a:endParaRPr/>
          </a:p>
        </p:txBody>
      </p:sp>
      <p:sp>
        <p:nvSpPr>
          <p:cNvPr id="16" name="Google Shape;16;p3"/>
          <p:cNvSpPr txBox="1">
            <a:spLocks noGrp="1"/>
          </p:cNvSpPr>
          <p:nvPr>
            <p:ph type="sldNum" idx="12"/>
          </p:nvPr>
        </p:nvSpPr>
        <p:spPr>
          <a:xfrm>
            <a:off x="8523157" y="4828331"/>
            <a:ext cx="548700" cy="3153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cxnSp>
        <p:nvCxnSpPr>
          <p:cNvPr id="17" name="Google Shape;17;p3"/>
          <p:cNvCxnSpPr/>
          <p:nvPr/>
        </p:nvCxnSpPr>
        <p:spPr>
          <a:xfrm>
            <a:off x="939645" y="0"/>
            <a:ext cx="0" cy="5143500"/>
          </a:xfrm>
          <a:prstGeom prst="straightConnector1">
            <a:avLst/>
          </a:prstGeom>
          <a:noFill/>
          <a:ln w="9525" cap="flat" cmpd="sng">
            <a:solidFill>
              <a:srgbClr val="999FA9"/>
            </a:solidFill>
            <a:prstDash val="solid"/>
            <a:round/>
            <a:headEnd type="none" w="med" len="med"/>
            <a:tailEnd type="none" w="med" len="med"/>
          </a:ln>
        </p:spPr>
      </p:cxnSp>
      <p:sp>
        <p:nvSpPr>
          <p:cNvPr id="18" name="Google Shape;18;p3"/>
          <p:cNvSpPr/>
          <p:nvPr/>
        </p:nvSpPr>
        <p:spPr>
          <a:xfrm flipH="1">
            <a:off x="632556" y="2267403"/>
            <a:ext cx="614400" cy="614400"/>
          </a:xfrm>
          <a:prstGeom prst="ellipse">
            <a:avLst/>
          </a:prstGeom>
          <a:solidFill>
            <a:srgbClr val="39C0BA"/>
          </a:solidFill>
          <a:ln w="28575" cap="flat" cmpd="sng">
            <a:solidFill>
              <a:srgbClr val="2E303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Quote">
  <p:cSld name="TITLE_1_1">
    <p:spTree>
      <p:nvGrpSpPr>
        <p:cNvPr id="1" name="Shape 19"/>
        <p:cNvGrpSpPr/>
        <p:nvPr/>
      </p:nvGrpSpPr>
      <p:grpSpPr>
        <a:xfrm>
          <a:off x="0" y="0"/>
          <a:ext cx="0" cy="0"/>
          <a:chOff x="0" y="0"/>
          <a:chExt cx="0" cy="0"/>
        </a:xfrm>
      </p:grpSpPr>
      <p:cxnSp>
        <p:nvCxnSpPr>
          <p:cNvPr id="20" name="Google Shape;20;p4"/>
          <p:cNvCxnSpPr/>
          <p:nvPr/>
        </p:nvCxnSpPr>
        <p:spPr>
          <a:xfrm>
            <a:off x="945630" y="0"/>
            <a:ext cx="0" cy="5143500"/>
          </a:xfrm>
          <a:prstGeom prst="straightConnector1">
            <a:avLst/>
          </a:prstGeom>
          <a:noFill/>
          <a:ln w="9525" cap="flat" cmpd="sng">
            <a:solidFill>
              <a:srgbClr val="999FA9"/>
            </a:solidFill>
            <a:prstDash val="solid"/>
            <a:round/>
            <a:headEnd type="none" w="med" len="med"/>
            <a:tailEnd type="none" w="med" len="med"/>
          </a:ln>
        </p:spPr>
      </p:cxnSp>
      <p:sp>
        <p:nvSpPr>
          <p:cNvPr id="21" name="Google Shape;21;p4"/>
          <p:cNvSpPr/>
          <p:nvPr/>
        </p:nvSpPr>
        <p:spPr>
          <a:xfrm>
            <a:off x="638325" y="2267417"/>
            <a:ext cx="614400" cy="614400"/>
          </a:xfrm>
          <a:prstGeom prst="ellipse">
            <a:avLst/>
          </a:prstGeom>
          <a:solidFill>
            <a:srgbClr val="2E3037"/>
          </a:solidFill>
          <a:ln w="9525" cap="flat" cmpd="sng">
            <a:solidFill>
              <a:srgbClr val="999FA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4"/>
          <p:cNvSpPr txBox="1">
            <a:spLocks noGrp="1"/>
          </p:cNvSpPr>
          <p:nvPr>
            <p:ph type="body" idx="1"/>
          </p:nvPr>
        </p:nvSpPr>
        <p:spPr>
          <a:xfrm>
            <a:off x="1633225" y="2161800"/>
            <a:ext cx="6700500" cy="819900"/>
          </a:xfrm>
          <a:prstGeom prst="rect">
            <a:avLst/>
          </a:prstGeom>
        </p:spPr>
        <p:txBody>
          <a:bodyPr spcFirstLastPara="1" wrap="square" lIns="91425" tIns="91425" rIns="91425" bIns="91425" anchor="ctr" anchorCtr="0">
            <a:noAutofit/>
          </a:bodyPr>
          <a:lstStyle>
            <a:lvl1pPr marL="457200" lvl="0" indent="-406400" rtl="0">
              <a:spcBef>
                <a:spcPts val="600"/>
              </a:spcBef>
              <a:spcAft>
                <a:spcPts val="0"/>
              </a:spcAft>
              <a:buClr>
                <a:srgbClr val="39C0BA"/>
              </a:buClr>
              <a:buSzPts val="2800"/>
              <a:buChar char="◦"/>
              <a:defRPr sz="2800" i="1">
                <a:solidFill>
                  <a:srgbClr val="39C0BA"/>
                </a:solidFill>
              </a:defRPr>
            </a:lvl1pPr>
            <a:lvl2pPr marL="914400" lvl="1" indent="-406400" rtl="0">
              <a:spcBef>
                <a:spcPts val="0"/>
              </a:spcBef>
              <a:spcAft>
                <a:spcPts val="0"/>
              </a:spcAft>
              <a:buClr>
                <a:srgbClr val="39C0BA"/>
              </a:buClr>
              <a:buSzPts val="2800"/>
              <a:buChar char="▫"/>
              <a:defRPr sz="2800" i="1">
                <a:solidFill>
                  <a:srgbClr val="39C0BA"/>
                </a:solidFill>
              </a:defRPr>
            </a:lvl2pPr>
            <a:lvl3pPr marL="1371600" lvl="2" indent="-406400" rtl="0">
              <a:spcBef>
                <a:spcPts val="0"/>
              </a:spcBef>
              <a:spcAft>
                <a:spcPts val="0"/>
              </a:spcAft>
              <a:buClr>
                <a:srgbClr val="39C0BA"/>
              </a:buClr>
              <a:buSzPts val="2800"/>
              <a:buChar char="■"/>
              <a:defRPr sz="2800" i="1">
                <a:solidFill>
                  <a:srgbClr val="39C0BA"/>
                </a:solidFill>
              </a:defRPr>
            </a:lvl3pPr>
            <a:lvl4pPr marL="1828800" lvl="3" indent="-406400" rtl="0">
              <a:spcBef>
                <a:spcPts val="0"/>
              </a:spcBef>
              <a:spcAft>
                <a:spcPts val="0"/>
              </a:spcAft>
              <a:buClr>
                <a:srgbClr val="39C0BA"/>
              </a:buClr>
              <a:buSzPts val="2800"/>
              <a:buChar char="●"/>
              <a:defRPr sz="2800" i="1">
                <a:solidFill>
                  <a:srgbClr val="39C0BA"/>
                </a:solidFill>
              </a:defRPr>
            </a:lvl4pPr>
            <a:lvl5pPr marL="2286000" lvl="4" indent="-406400" rtl="0">
              <a:spcBef>
                <a:spcPts val="0"/>
              </a:spcBef>
              <a:spcAft>
                <a:spcPts val="0"/>
              </a:spcAft>
              <a:buClr>
                <a:srgbClr val="39C0BA"/>
              </a:buClr>
              <a:buSzPts val="2800"/>
              <a:buChar char="○"/>
              <a:defRPr sz="2800" i="1">
                <a:solidFill>
                  <a:srgbClr val="39C0BA"/>
                </a:solidFill>
              </a:defRPr>
            </a:lvl5pPr>
            <a:lvl6pPr marL="2743200" lvl="5" indent="-406400" rtl="0">
              <a:spcBef>
                <a:spcPts val="0"/>
              </a:spcBef>
              <a:spcAft>
                <a:spcPts val="0"/>
              </a:spcAft>
              <a:buClr>
                <a:srgbClr val="39C0BA"/>
              </a:buClr>
              <a:buSzPts val="2800"/>
              <a:buChar char="■"/>
              <a:defRPr sz="2800" i="1">
                <a:solidFill>
                  <a:srgbClr val="39C0BA"/>
                </a:solidFill>
              </a:defRPr>
            </a:lvl6pPr>
            <a:lvl7pPr marL="3200400" lvl="6" indent="-406400" rtl="0">
              <a:spcBef>
                <a:spcPts val="0"/>
              </a:spcBef>
              <a:spcAft>
                <a:spcPts val="0"/>
              </a:spcAft>
              <a:buClr>
                <a:srgbClr val="39C0BA"/>
              </a:buClr>
              <a:buSzPts val="2800"/>
              <a:buChar char="●"/>
              <a:defRPr sz="2800" i="1">
                <a:solidFill>
                  <a:srgbClr val="39C0BA"/>
                </a:solidFill>
              </a:defRPr>
            </a:lvl7pPr>
            <a:lvl8pPr marL="3657600" lvl="7" indent="-406400" rtl="0">
              <a:spcBef>
                <a:spcPts val="0"/>
              </a:spcBef>
              <a:spcAft>
                <a:spcPts val="0"/>
              </a:spcAft>
              <a:buClr>
                <a:srgbClr val="39C0BA"/>
              </a:buClr>
              <a:buSzPts val="2800"/>
              <a:buChar char="○"/>
              <a:defRPr sz="2800" i="1">
                <a:solidFill>
                  <a:srgbClr val="39C0BA"/>
                </a:solidFill>
              </a:defRPr>
            </a:lvl8pPr>
            <a:lvl9pPr marL="4114800" lvl="8" indent="-406400">
              <a:spcBef>
                <a:spcPts val="0"/>
              </a:spcBef>
              <a:spcAft>
                <a:spcPts val="0"/>
              </a:spcAft>
              <a:buClr>
                <a:srgbClr val="39C0BA"/>
              </a:buClr>
              <a:buSzPts val="2800"/>
              <a:buChar char="■"/>
              <a:defRPr sz="2800" i="1">
                <a:solidFill>
                  <a:srgbClr val="39C0BA"/>
                </a:solidFill>
              </a:defRPr>
            </a:lvl9pPr>
          </a:lstStyle>
          <a:p>
            <a:endParaRPr/>
          </a:p>
        </p:txBody>
      </p:sp>
      <p:sp>
        <p:nvSpPr>
          <p:cNvPr id="23" name="Google Shape;23;p4"/>
          <p:cNvSpPr txBox="1"/>
          <p:nvPr/>
        </p:nvSpPr>
        <p:spPr>
          <a:xfrm>
            <a:off x="286541" y="2244031"/>
            <a:ext cx="1306200" cy="6537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4800" b="1">
                <a:solidFill>
                  <a:srgbClr val="39C0BA"/>
                </a:solidFill>
                <a:latin typeface="Quicksand"/>
                <a:ea typeface="Quicksand"/>
                <a:cs typeface="Quicksand"/>
                <a:sym typeface="Quicksand"/>
              </a:rPr>
              <a:t>“</a:t>
            </a:r>
            <a:endParaRPr sz="4800" b="1">
              <a:solidFill>
                <a:srgbClr val="39C0BA"/>
              </a:solidFill>
              <a:latin typeface="Quicksand"/>
              <a:ea typeface="Quicksand"/>
              <a:cs typeface="Quicksand"/>
              <a:sym typeface="Quicksand"/>
            </a:endParaRPr>
          </a:p>
        </p:txBody>
      </p:sp>
      <p:sp>
        <p:nvSpPr>
          <p:cNvPr id="24" name="Google Shape;24;p4"/>
          <p:cNvSpPr txBox="1">
            <a:spLocks noGrp="1"/>
          </p:cNvSpPr>
          <p:nvPr>
            <p:ph type="sldNum" idx="12"/>
          </p:nvPr>
        </p:nvSpPr>
        <p:spPr>
          <a:xfrm>
            <a:off x="8523157" y="4828331"/>
            <a:ext cx="548700" cy="315300"/>
          </a:xfrm>
          <a:prstGeom prst="rect">
            <a:avLst/>
          </a:prstGeom>
        </p:spPr>
        <p:txBody>
          <a:bodyPr spcFirstLastPara="1" wrap="square" lIns="91425" tIns="91425" rIns="91425" bIns="91425" anchor="t" anchorCtr="0">
            <a:noAutofit/>
          </a:bodyPr>
          <a:lstStyle>
            <a:lvl1pPr lvl="0">
              <a:buNone/>
              <a:defRPr>
                <a:solidFill>
                  <a:srgbClr val="39C0BA"/>
                </a:solidFill>
              </a:defRPr>
            </a:lvl1pPr>
            <a:lvl2pPr lvl="1">
              <a:buNone/>
              <a:defRPr>
                <a:solidFill>
                  <a:srgbClr val="39C0BA"/>
                </a:solidFill>
              </a:defRPr>
            </a:lvl2pPr>
            <a:lvl3pPr lvl="2">
              <a:buNone/>
              <a:defRPr>
                <a:solidFill>
                  <a:srgbClr val="39C0BA"/>
                </a:solidFill>
              </a:defRPr>
            </a:lvl3pPr>
            <a:lvl4pPr lvl="3">
              <a:buNone/>
              <a:defRPr>
                <a:solidFill>
                  <a:srgbClr val="39C0BA"/>
                </a:solidFill>
              </a:defRPr>
            </a:lvl4pPr>
            <a:lvl5pPr lvl="4">
              <a:buNone/>
              <a:defRPr>
                <a:solidFill>
                  <a:srgbClr val="39C0BA"/>
                </a:solidFill>
              </a:defRPr>
            </a:lvl5pPr>
            <a:lvl6pPr lvl="5">
              <a:buNone/>
              <a:defRPr>
                <a:solidFill>
                  <a:srgbClr val="39C0BA"/>
                </a:solidFill>
              </a:defRPr>
            </a:lvl6pPr>
            <a:lvl7pPr lvl="6">
              <a:buNone/>
              <a:defRPr>
                <a:solidFill>
                  <a:srgbClr val="39C0BA"/>
                </a:solidFill>
              </a:defRPr>
            </a:lvl7pPr>
            <a:lvl8pPr lvl="7">
              <a:buNone/>
              <a:defRPr>
                <a:solidFill>
                  <a:srgbClr val="39C0BA"/>
                </a:solidFill>
              </a:defRPr>
            </a:lvl8pPr>
            <a:lvl9pPr lvl="8">
              <a:buNone/>
              <a:defRPr>
                <a:solidFill>
                  <a:srgbClr val="39C0BA"/>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25"/>
        <p:cNvGrpSpPr/>
        <p:nvPr/>
      </p:nvGrpSpPr>
      <p:grpSpPr>
        <a:xfrm>
          <a:off x="0" y="0"/>
          <a:ext cx="0" cy="0"/>
          <a:chOff x="0" y="0"/>
          <a:chExt cx="0" cy="0"/>
        </a:xfrm>
      </p:grpSpPr>
      <p:sp>
        <p:nvSpPr>
          <p:cNvPr id="26" name="Google Shape;26;p5"/>
          <p:cNvSpPr txBox="1">
            <a:spLocks noGrp="1"/>
          </p:cNvSpPr>
          <p:nvPr>
            <p:ph type="title"/>
          </p:nvPr>
        </p:nvSpPr>
        <p:spPr>
          <a:xfrm>
            <a:off x="1165475" y="549649"/>
            <a:ext cx="6858000" cy="345000"/>
          </a:xfrm>
          <a:prstGeom prst="rect">
            <a:avLst/>
          </a:prstGeom>
        </p:spPr>
        <p:txBody>
          <a:bodyPr spcFirstLastPara="1" wrap="square" lIns="91425" tIns="91425" rIns="91425" bIns="91425" anchor="b" anchorCtr="0">
            <a:noAutofit/>
          </a:bodyPr>
          <a:lstStyle>
            <a:lvl1pPr lvl="0" rtl="0">
              <a:spcBef>
                <a:spcPts val="0"/>
              </a:spcBef>
              <a:spcAft>
                <a:spcPts val="0"/>
              </a:spcAft>
              <a:buClr>
                <a:srgbClr val="39C0BA"/>
              </a:buClr>
              <a:buSzPts val="1800"/>
              <a:buFont typeface="Quicksand"/>
              <a:buNone/>
              <a:defRPr sz="1800">
                <a:solidFill>
                  <a:srgbClr val="39C0BA"/>
                </a:solidFill>
                <a:latin typeface="Quicksand"/>
                <a:ea typeface="Quicksand"/>
                <a:cs typeface="Quicksand"/>
                <a:sym typeface="Quicksand"/>
              </a:defRPr>
            </a:lvl1pPr>
            <a:lvl2pPr lvl="1" rtl="0">
              <a:spcBef>
                <a:spcPts val="0"/>
              </a:spcBef>
              <a:spcAft>
                <a:spcPts val="0"/>
              </a:spcAft>
              <a:buClr>
                <a:srgbClr val="39C0BA"/>
              </a:buClr>
              <a:buSzPts val="1800"/>
              <a:buFont typeface="Quicksand"/>
              <a:buNone/>
              <a:defRPr sz="1800">
                <a:solidFill>
                  <a:srgbClr val="39C0BA"/>
                </a:solidFill>
                <a:latin typeface="Quicksand"/>
                <a:ea typeface="Quicksand"/>
                <a:cs typeface="Quicksand"/>
                <a:sym typeface="Quicksand"/>
              </a:defRPr>
            </a:lvl2pPr>
            <a:lvl3pPr lvl="2" rtl="0">
              <a:spcBef>
                <a:spcPts val="0"/>
              </a:spcBef>
              <a:spcAft>
                <a:spcPts val="0"/>
              </a:spcAft>
              <a:buClr>
                <a:srgbClr val="39C0BA"/>
              </a:buClr>
              <a:buSzPts val="1800"/>
              <a:buFont typeface="Quicksand"/>
              <a:buNone/>
              <a:defRPr sz="1800">
                <a:solidFill>
                  <a:srgbClr val="39C0BA"/>
                </a:solidFill>
                <a:latin typeface="Quicksand"/>
                <a:ea typeface="Quicksand"/>
                <a:cs typeface="Quicksand"/>
                <a:sym typeface="Quicksand"/>
              </a:defRPr>
            </a:lvl3pPr>
            <a:lvl4pPr lvl="3" rtl="0">
              <a:spcBef>
                <a:spcPts val="0"/>
              </a:spcBef>
              <a:spcAft>
                <a:spcPts val="0"/>
              </a:spcAft>
              <a:buClr>
                <a:srgbClr val="39C0BA"/>
              </a:buClr>
              <a:buSzPts val="1800"/>
              <a:buFont typeface="Quicksand"/>
              <a:buNone/>
              <a:defRPr sz="1800">
                <a:solidFill>
                  <a:srgbClr val="39C0BA"/>
                </a:solidFill>
                <a:latin typeface="Quicksand"/>
                <a:ea typeface="Quicksand"/>
                <a:cs typeface="Quicksand"/>
                <a:sym typeface="Quicksand"/>
              </a:defRPr>
            </a:lvl4pPr>
            <a:lvl5pPr lvl="4" rtl="0">
              <a:spcBef>
                <a:spcPts val="0"/>
              </a:spcBef>
              <a:spcAft>
                <a:spcPts val="0"/>
              </a:spcAft>
              <a:buClr>
                <a:srgbClr val="39C0BA"/>
              </a:buClr>
              <a:buSzPts val="1800"/>
              <a:buFont typeface="Quicksand"/>
              <a:buNone/>
              <a:defRPr sz="1800">
                <a:solidFill>
                  <a:srgbClr val="39C0BA"/>
                </a:solidFill>
                <a:latin typeface="Quicksand"/>
                <a:ea typeface="Quicksand"/>
                <a:cs typeface="Quicksand"/>
                <a:sym typeface="Quicksand"/>
              </a:defRPr>
            </a:lvl5pPr>
            <a:lvl6pPr lvl="5" rtl="0">
              <a:spcBef>
                <a:spcPts val="0"/>
              </a:spcBef>
              <a:spcAft>
                <a:spcPts val="0"/>
              </a:spcAft>
              <a:buClr>
                <a:srgbClr val="39C0BA"/>
              </a:buClr>
              <a:buSzPts val="1800"/>
              <a:buFont typeface="Quicksand"/>
              <a:buNone/>
              <a:defRPr sz="1800">
                <a:solidFill>
                  <a:srgbClr val="39C0BA"/>
                </a:solidFill>
                <a:latin typeface="Quicksand"/>
                <a:ea typeface="Quicksand"/>
                <a:cs typeface="Quicksand"/>
                <a:sym typeface="Quicksand"/>
              </a:defRPr>
            </a:lvl6pPr>
            <a:lvl7pPr lvl="6" rtl="0">
              <a:spcBef>
                <a:spcPts val="0"/>
              </a:spcBef>
              <a:spcAft>
                <a:spcPts val="0"/>
              </a:spcAft>
              <a:buClr>
                <a:srgbClr val="39C0BA"/>
              </a:buClr>
              <a:buSzPts val="1800"/>
              <a:buFont typeface="Quicksand"/>
              <a:buNone/>
              <a:defRPr sz="1800">
                <a:solidFill>
                  <a:srgbClr val="39C0BA"/>
                </a:solidFill>
                <a:latin typeface="Quicksand"/>
                <a:ea typeface="Quicksand"/>
                <a:cs typeface="Quicksand"/>
                <a:sym typeface="Quicksand"/>
              </a:defRPr>
            </a:lvl7pPr>
            <a:lvl8pPr lvl="7" rtl="0">
              <a:spcBef>
                <a:spcPts val="0"/>
              </a:spcBef>
              <a:spcAft>
                <a:spcPts val="0"/>
              </a:spcAft>
              <a:buClr>
                <a:srgbClr val="39C0BA"/>
              </a:buClr>
              <a:buSzPts val="1800"/>
              <a:buFont typeface="Quicksand"/>
              <a:buNone/>
              <a:defRPr sz="1800">
                <a:solidFill>
                  <a:srgbClr val="39C0BA"/>
                </a:solidFill>
                <a:latin typeface="Quicksand"/>
                <a:ea typeface="Quicksand"/>
                <a:cs typeface="Quicksand"/>
                <a:sym typeface="Quicksand"/>
              </a:defRPr>
            </a:lvl8pPr>
            <a:lvl9pPr lvl="8" rtl="0">
              <a:spcBef>
                <a:spcPts val="0"/>
              </a:spcBef>
              <a:spcAft>
                <a:spcPts val="0"/>
              </a:spcAft>
              <a:buClr>
                <a:srgbClr val="39C0BA"/>
              </a:buClr>
              <a:buSzPts val="1800"/>
              <a:buFont typeface="Quicksand"/>
              <a:buNone/>
              <a:defRPr sz="1800">
                <a:solidFill>
                  <a:srgbClr val="39C0BA"/>
                </a:solidFill>
                <a:latin typeface="Quicksand"/>
                <a:ea typeface="Quicksand"/>
                <a:cs typeface="Quicksand"/>
                <a:sym typeface="Quicksand"/>
              </a:defRPr>
            </a:lvl9pPr>
          </a:lstStyle>
          <a:p>
            <a:endParaRPr/>
          </a:p>
        </p:txBody>
      </p:sp>
      <p:sp>
        <p:nvSpPr>
          <p:cNvPr id="27" name="Google Shape;27;p5"/>
          <p:cNvSpPr txBox="1">
            <a:spLocks noGrp="1"/>
          </p:cNvSpPr>
          <p:nvPr>
            <p:ph type="body" idx="1"/>
          </p:nvPr>
        </p:nvSpPr>
        <p:spPr>
          <a:xfrm>
            <a:off x="1165498" y="1086799"/>
            <a:ext cx="6858000" cy="3725700"/>
          </a:xfrm>
          <a:prstGeom prst="rect">
            <a:avLst/>
          </a:prstGeom>
        </p:spPr>
        <p:txBody>
          <a:bodyPr spcFirstLastPara="1" wrap="square" lIns="91425" tIns="91425" rIns="91425" bIns="91425" anchor="t" anchorCtr="0">
            <a:noAutofit/>
          </a:bodyPr>
          <a:lstStyle>
            <a:lvl1pPr marL="457200" lvl="0" indent="-419100" rtl="0">
              <a:spcBef>
                <a:spcPts val="600"/>
              </a:spcBef>
              <a:spcAft>
                <a:spcPts val="0"/>
              </a:spcAft>
              <a:buClr>
                <a:srgbClr val="F3F3F3"/>
              </a:buClr>
              <a:buSzPts val="3000"/>
              <a:buFont typeface="Quicksand"/>
              <a:buChar char="◦"/>
              <a:defRPr sz="3000">
                <a:solidFill>
                  <a:srgbClr val="F3F3F3"/>
                </a:solidFill>
                <a:latin typeface="Quicksand"/>
                <a:ea typeface="Quicksand"/>
                <a:cs typeface="Quicksand"/>
                <a:sym typeface="Quicksand"/>
              </a:defRPr>
            </a:lvl1pPr>
            <a:lvl2pPr marL="914400" lvl="1" indent="-381000" rtl="0">
              <a:spcBef>
                <a:spcPts val="0"/>
              </a:spcBef>
              <a:spcAft>
                <a:spcPts val="0"/>
              </a:spcAft>
              <a:buClr>
                <a:srgbClr val="F3F3F3"/>
              </a:buClr>
              <a:buSzPts val="2400"/>
              <a:buFont typeface="Quicksand"/>
              <a:buChar char="▫"/>
              <a:defRPr sz="2400">
                <a:solidFill>
                  <a:srgbClr val="F3F3F3"/>
                </a:solidFill>
                <a:latin typeface="Quicksand"/>
                <a:ea typeface="Quicksand"/>
                <a:cs typeface="Quicksand"/>
                <a:sym typeface="Quicksand"/>
              </a:defRPr>
            </a:lvl2pPr>
            <a:lvl3pPr marL="1371600" lvl="2" indent="-381000" rtl="0">
              <a:spcBef>
                <a:spcPts val="0"/>
              </a:spcBef>
              <a:spcAft>
                <a:spcPts val="0"/>
              </a:spcAft>
              <a:buClr>
                <a:srgbClr val="F3F3F3"/>
              </a:buClr>
              <a:buSzPts val="2400"/>
              <a:buFont typeface="Quicksand"/>
              <a:buChar char="■"/>
              <a:defRPr sz="2400">
                <a:solidFill>
                  <a:srgbClr val="F3F3F3"/>
                </a:solidFill>
                <a:latin typeface="Quicksand"/>
                <a:ea typeface="Quicksand"/>
                <a:cs typeface="Quicksand"/>
                <a:sym typeface="Quicksand"/>
              </a:defRPr>
            </a:lvl3pPr>
            <a:lvl4pPr marL="1828800" lvl="3" indent="-342900" rtl="0">
              <a:spcBef>
                <a:spcPts val="0"/>
              </a:spcBef>
              <a:spcAft>
                <a:spcPts val="0"/>
              </a:spcAft>
              <a:buClr>
                <a:srgbClr val="F3F3F3"/>
              </a:buClr>
              <a:buSzPts val="1800"/>
              <a:buFont typeface="Quicksand"/>
              <a:buChar char="●"/>
              <a:defRPr sz="1800">
                <a:solidFill>
                  <a:srgbClr val="F3F3F3"/>
                </a:solidFill>
                <a:latin typeface="Quicksand"/>
                <a:ea typeface="Quicksand"/>
                <a:cs typeface="Quicksand"/>
                <a:sym typeface="Quicksand"/>
              </a:defRPr>
            </a:lvl4pPr>
            <a:lvl5pPr marL="2286000" lvl="4" indent="-342900" rtl="0">
              <a:spcBef>
                <a:spcPts val="0"/>
              </a:spcBef>
              <a:spcAft>
                <a:spcPts val="0"/>
              </a:spcAft>
              <a:buClr>
                <a:srgbClr val="F3F3F3"/>
              </a:buClr>
              <a:buSzPts val="1800"/>
              <a:buFont typeface="Quicksand"/>
              <a:buChar char="○"/>
              <a:defRPr sz="1800">
                <a:solidFill>
                  <a:srgbClr val="F3F3F3"/>
                </a:solidFill>
                <a:latin typeface="Quicksand"/>
                <a:ea typeface="Quicksand"/>
                <a:cs typeface="Quicksand"/>
                <a:sym typeface="Quicksand"/>
              </a:defRPr>
            </a:lvl5pPr>
            <a:lvl6pPr marL="2743200" lvl="5" indent="-342900" rtl="0">
              <a:spcBef>
                <a:spcPts val="0"/>
              </a:spcBef>
              <a:spcAft>
                <a:spcPts val="0"/>
              </a:spcAft>
              <a:buClr>
                <a:srgbClr val="F3F3F3"/>
              </a:buClr>
              <a:buSzPts val="1800"/>
              <a:buFont typeface="Quicksand"/>
              <a:buChar char="■"/>
              <a:defRPr sz="1800">
                <a:solidFill>
                  <a:srgbClr val="F3F3F3"/>
                </a:solidFill>
                <a:latin typeface="Quicksand"/>
                <a:ea typeface="Quicksand"/>
                <a:cs typeface="Quicksand"/>
                <a:sym typeface="Quicksand"/>
              </a:defRPr>
            </a:lvl6pPr>
            <a:lvl7pPr marL="3200400" lvl="6" indent="-342900" rtl="0">
              <a:spcBef>
                <a:spcPts val="0"/>
              </a:spcBef>
              <a:spcAft>
                <a:spcPts val="0"/>
              </a:spcAft>
              <a:buClr>
                <a:srgbClr val="F3F3F3"/>
              </a:buClr>
              <a:buSzPts val="1800"/>
              <a:buFont typeface="Quicksand"/>
              <a:buChar char="●"/>
              <a:defRPr sz="1800">
                <a:solidFill>
                  <a:srgbClr val="F3F3F3"/>
                </a:solidFill>
                <a:latin typeface="Quicksand"/>
                <a:ea typeface="Quicksand"/>
                <a:cs typeface="Quicksand"/>
                <a:sym typeface="Quicksand"/>
              </a:defRPr>
            </a:lvl7pPr>
            <a:lvl8pPr marL="3657600" lvl="7" indent="-342900" rtl="0">
              <a:spcBef>
                <a:spcPts val="0"/>
              </a:spcBef>
              <a:spcAft>
                <a:spcPts val="0"/>
              </a:spcAft>
              <a:buClr>
                <a:srgbClr val="F3F3F3"/>
              </a:buClr>
              <a:buSzPts val="1800"/>
              <a:buFont typeface="Quicksand"/>
              <a:buChar char="○"/>
              <a:defRPr sz="1800">
                <a:solidFill>
                  <a:srgbClr val="F3F3F3"/>
                </a:solidFill>
                <a:latin typeface="Quicksand"/>
                <a:ea typeface="Quicksand"/>
                <a:cs typeface="Quicksand"/>
                <a:sym typeface="Quicksand"/>
              </a:defRPr>
            </a:lvl8pPr>
            <a:lvl9pPr marL="4114800" lvl="8" indent="-342900" rtl="0">
              <a:spcBef>
                <a:spcPts val="0"/>
              </a:spcBef>
              <a:spcAft>
                <a:spcPts val="0"/>
              </a:spcAft>
              <a:buClr>
                <a:srgbClr val="F3F3F3"/>
              </a:buClr>
              <a:buSzPts val="1800"/>
              <a:buFont typeface="Quicksand"/>
              <a:buChar char="■"/>
              <a:defRPr sz="1800">
                <a:solidFill>
                  <a:srgbClr val="F3F3F3"/>
                </a:solidFill>
                <a:latin typeface="Quicksand"/>
                <a:ea typeface="Quicksand"/>
                <a:cs typeface="Quicksand"/>
                <a:sym typeface="Quicksand"/>
              </a:defRPr>
            </a:lvl9pPr>
          </a:lstStyle>
          <a:p>
            <a:endParaRPr/>
          </a:p>
        </p:txBody>
      </p:sp>
      <p:sp>
        <p:nvSpPr>
          <p:cNvPr id="28" name="Google Shape;28;p5"/>
          <p:cNvSpPr txBox="1">
            <a:spLocks noGrp="1"/>
          </p:cNvSpPr>
          <p:nvPr>
            <p:ph type="sldNum" idx="12"/>
          </p:nvPr>
        </p:nvSpPr>
        <p:spPr>
          <a:xfrm>
            <a:off x="8523157" y="4828331"/>
            <a:ext cx="548700" cy="3153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cxnSp>
        <p:nvCxnSpPr>
          <p:cNvPr id="29" name="Google Shape;29;p5"/>
          <p:cNvCxnSpPr/>
          <p:nvPr/>
        </p:nvCxnSpPr>
        <p:spPr>
          <a:xfrm>
            <a:off x="945638" y="0"/>
            <a:ext cx="0" cy="5143500"/>
          </a:xfrm>
          <a:prstGeom prst="straightConnector1">
            <a:avLst/>
          </a:prstGeom>
          <a:noFill/>
          <a:ln w="9525" cap="flat" cmpd="sng">
            <a:solidFill>
              <a:srgbClr val="999FA9"/>
            </a:solidFill>
            <a:prstDash val="solid"/>
            <a:round/>
            <a:headEnd type="none" w="med" len="med"/>
            <a:tailEnd type="none" w="med" len="med"/>
          </a:ln>
        </p:spPr>
      </p:cxnSp>
      <p:sp>
        <p:nvSpPr>
          <p:cNvPr id="30" name="Google Shape;30;p5"/>
          <p:cNvSpPr/>
          <p:nvPr/>
        </p:nvSpPr>
        <p:spPr>
          <a:xfrm>
            <a:off x="874396" y="605794"/>
            <a:ext cx="142500" cy="142500"/>
          </a:xfrm>
          <a:prstGeom prst="ellipse">
            <a:avLst/>
          </a:prstGeom>
          <a:solidFill>
            <a:srgbClr val="39C0BA"/>
          </a:solidFill>
          <a:ln w="28575" cap="flat" cmpd="sng">
            <a:solidFill>
              <a:srgbClr val="2E303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5"/>
          <p:cNvSpPr/>
          <p:nvPr/>
        </p:nvSpPr>
        <p:spPr>
          <a:xfrm>
            <a:off x="844675" y="1400721"/>
            <a:ext cx="201900" cy="201900"/>
          </a:xfrm>
          <a:prstGeom prst="ellipse">
            <a:avLst/>
          </a:prstGeom>
          <a:solidFill>
            <a:srgbClr val="2E3037"/>
          </a:solidFill>
          <a:ln w="9525" cap="flat" cmpd="sng">
            <a:solidFill>
              <a:srgbClr val="999FA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8"/>
          <p:cNvSpPr txBox="1">
            <a:spLocks noGrp="1"/>
          </p:cNvSpPr>
          <p:nvPr>
            <p:ph type="title"/>
          </p:nvPr>
        </p:nvSpPr>
        <p:spPr>
          <a:xfrm>
            <a:off x="1165475" y="549649"/>
            <a:ext cx="6858000" cy="345000"/>
          </a:xfrm>
          <a:prstGeom prst="rect">
            <a:avLst/>
          </a:prstGeom>
        </p:spPr>
        <p:txBody>
          <a:bodyPr spcFirstLastPara="1" wrap="square" lIns="91425" tIns="91425" rIns="91425" bIns="91425" anchor="b" anchorCtr="0">
            <a:noAutofit/>
          </a:bodyPr>
          <a:lstStyle>
            <a:lvl1pPr lvl="0">
              <a:spcBef>
                <a:spcPts val="0"/>
              </a:spcBef>
              <a:spcAft>
                <a:spcPts val="0"/>
              </a:spcAft>
              <a:buSzPts val="1800"/>
              <a:buNone/>
              <a:defRPr/>
            </a:lvl1pPr>
            <a:lvl2pPr lvl="1">
              <a:spcBef>
                <a:spcPts val="0"/>
              </a:spcBef>
              <a:spcAft>
                <a:spcPts val="0"/>
              </a:spcAft>
              <a:buSzPts val="1800"/>
              <a:buNone/>
              <a:defRPr/>
            </a:lvl2pPr>
            <a:lvl3pPr lvl="2">
              <a:spcBef>
                <a:spcPts val="0"/>
              </a:spcBef>
              <a:spcAft>
                <a:spcPts val="0"/>
              </a:spcAft>
              <a:buSzPts val="1800"/>
              <a:buNone/>
              <a:defRPr/>
            </a:lvl3pPr>
            <a:lvl4pPr lvl="3">
              <a:spcBef>
                <a:spcPts val="0"/>
              </a:spcBef>
              <a:spcAft>
                <a:spcPts val="0"/>
              </a:spcAft>
              <a:buSzPts val="1800"/>
              <a:buNone/>
              <a:defRPr/>
            </a:lvl4pPr>
            <a:lvl5pPr lvl="4">
              <a:spcBef>
                <a:spcPts val="0"/>
              </a:spcBef>
              <a:spcAft>
                <a:spcPts val="0"/>
              </a:spcAft>
              <a:buSzPts val="1800"/>
              <a:buNone/>
              <a:defRPr/>
            </a:lvl5pPr>
            <a:lvl6pPr lvl="5">
              <a:spcBef>
                <a:spcPts val="0"/>
              </a:spcBef>
              <a:spcAft>
                <a:spcPts val="0"/>
              </a:spcAft>
              <a:buSzPts val="1800"/>
              <a:buNone/>
              <a:defRPr/>
            </a:lvl6pPr>
            <a:lvl7pPr lvl="6">
              <a:spcBef>
                <a:spcPts val="0"/>
              </a:spcBef>
              <a:spcAft>
                <a:spcPts val="0"/>
              </a:spcAft>
              <a:buSzPts val="1800"/>
              <a:buNone/>
              <a:defRPr/>
            </a:lvl7pPr>
            <a:lvl8pPr lvl="7">
              <a:spcBef>
                <a:spcPts val="0"/>
              </a:spcBef>
              <a:spcAft>
                <a:spcPts val="0"/>
              </a:spcAft>
              <a:buSzPts val="1800"/>
              <a:buNone/>
              <a:defRPr/>
            </a:lvl8pPr>
            <a:lvl9pPr lvl="8">
              <a:spcBef>
                <a:spcPts val="0"/>
              </a:spcBef>
              <a:spcAft>
                <a:spcPts val="0"/>
              </a:spcAft>
              <a:buSzPts val="1800"/>
              <a:buNone/>
              <a:defRPr/>
            </a:lvl9pPr>
          </a:lstStyle>
          <a:p>
            <a:endParaRPr/>
          </a:p>
        </p:txBody>
      </p:sp>
      <p:sp>
        <p:nvSpPr>
          <p:cNvPr id="51" name="Google Shape;51;p8"/>
          <p:cNvSpPr txBox="1">
            <a:spLocks noGrp="1"/>
          </p:cNvSpPr>
          <p:nvPr>
            <p:ph type="sldNum" idx="12"/>
          </p:nvPr>
        </p:nvSpPr>
        <p:spPr>
          <a:xfrm>
            <a:off x="8523157" y="4828331"/>
            <a:ext cx="548700" cy="3153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cxnSp>
        <p:nvCxnSpPr>
          <p:cNvPr id="52" name="Google Shape;52;p8"/>
          <p:cNvCxnSpPr/>
          <p:nvPr/>
        </p:nvCxnSpPr>
        <p:spPr>
          <a:xfrm>
            <a:off x="945638" y="0"/>
            <a:ext cx="0" cy="5143500"/>
          </a:xfrm>
          <a:prstGeom prst="straightConnector1">
            <a:avLst/>
          </a:prstGeom>
          <a:noFill/>
          <a:ln w="9525" cap="flat" cmpd="sng">
            <a:solidFill>
              <a:srgbClr val="999FA9"/>
            </a:solidFill>
            <a:prstDash val="solid"/>
            <a:round/>
            <a:headEnd type="none" w="med" len="med"/>
            <a:tailEnd type="none" w="med" len="med"/>
          </a:ln>
        </p:spPr>
      </p:cxnSp>
      <p:sp>
        <p:nvSpPr>
          <p:cNvPr id="53" name="Google Shape;53;p8"/>
          <p:cNvSpPr/>
          <p:nvPr/>
        </p:nvSpPr>
        <p:spPr>
          <a:xfrm>
            <a:off x="874396" y="605794"/>
            <a:ext cx="142500" cy="142500"/>
          </a:xfrm>
          <a:prstGeom prst="ellipse">
            <a:avLst/>
          </a:prstGeom>
          <a:solidFill>
            <a:srgbClr val="39C0BA"/>
          </a:solidFill>
          <a:ln w="28575" cap="flat" cmpd="sng">
            <a:solidFill>
              <a:srgbClr val="2E303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9"/>
        <p:cNvGrpSpPr/>
        <p:nvPr/>
      </p:nvGrpSpPr>
      <p:grpSpPr>
        <a:xfrm>
          <a:off x="0" y="0"/>
          <a:ext cx="0" cy="0"/>
          <a:chOff x="0" y="0"/>
          <a:chExt cx="0" cy="0"/>
        </a:xfrm>
      </p:grpSpPr>
      <p:sp>
        <p:nvSpPr>
          <p:cNvPr id="60" name="Google Shape;60;p10"/>
          <p:cNvSpPr txBox="1">
            <a:spLocks noGrp="1"/>
          </p:cNvSpPr>
          <p:nvPr>
            <p:ph type="sldNum" idx="12"/>
          </p:nvPr>
        </p:nvSpPr>
        <p:spPr>
          <a:xfrm>
            <a:off x="8523157" y="4828331"/>
            <a:ext cx="548700" cy="3153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cxnSp>
        <p:nvCxnSpPr>
          <p:cNvPr id="61" name="Google Shape;61;p10"/>
          <p:cNvCxnSpPr/>
          <p:nvPr/>
        </p:nvCxnSpPr>
        <p:spPr>
          <a:xfrm>
            <a:off x="945638" y="0"/>
            <a:ext cx="0" cy="5143500"/>
          </a:xfrm>
          <a:prstGeom prst="straightConnector1">
            <a:avLst/>
          </a:prstGeom>
          <a:noFill/>
          <a:ln w="9525" cap="flat" cmpd="sng">
            <a:solidFill>
              <a:srgbClr val="999FA9"/>
            </a:solidFill>
            <a:prstDash val="solid"/>
            <a:round/>
            <a:headEnd type="none" w="med" len="med"/>
            <a:tailEnd type="none" w="med" len="med"/>
          </a:ln>
        </p:spPr>
      </p:cxnSp>
      <p:sp>
        <p:nvSpPr>
          <p:cNvPr id="62" name="Google Shape;62;p10"/>
          <p:cNvSpPr/>
          <p:nvPr/>
        </p:nvSpPr>
        <p:spPr>
          <a:xfrm>
            <a:off x="844675" y="2470800"/>
            <a:ext cx="201900" cy="201900"/>
          </a:xfrm>
          <a:prstGeom prst="ellipse">
            <a:avLst/>
          </a:prstGeom>
          <a:solidFill>
            <a:srgbClr val="2E3037"/>
          </a:solidFill>
          <a:ln w="9525" cap="flat" cmpd="sng">
            <a:solidFill>
              <a:srgbClr val="999FA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key color">
  <p:cSld name="BLANK_1">
    <p:bg>
      <p:bgPr>
        <a:solidFill>
          <a:schemeClr val="accent1"/>
        </a:solidFill>
        <a:effectLst/>
      </p:bgPr>
    </p:bg>
    <p:spTree>
      <p:nvGrpSpPr>
        <p:cNvPr id="1" name="Shape 63"/>
        <p:cNvGrpSpPr/>
        <p:nvPr/>
      </p:nvGrpSpPr>
      <p:grpSpPr>
        <a:xfrm>
          <a:off x="0" y="0"/>
          <a:ext cx="0" cy="0"/>
          <a:chOff x="0" y="0"/>
          <a:chExt cx="0" cy="0"/>
        </a:xfrm>
      </p:grpSpPr>
      <p:sp>
        <p:nvSpPr>
          <p:cNvPr id="64" name="Google Shape;64;p11"/>
          <p:cNvSpPr txBox="1">
            <a:spLocks noGrp="1"/>
          </p:cNvSpPr>
          <p:nvPr>
            <p:ph type="sldNum" idx="12"/>
          </p:nvPr>
        </p:nvSpPr>
        <p:spPr>
          <a:xfrm>
            <a:off x="8523157" y="4828331"/>
            <a:ext cx="548700" cy="315300"/>
          </a:xfrm>
          <a:prstGeom prst="rect">
            <a:avLst/>
          </a:prstGeom>
        </p:spPr>
        <p:txBody>
          <a:bodyPr spcFirstLastPara="1" wrap="square" lIns="91425" tIns="91425" rIns="91425" bIns="91425" anchor="t" anchorCtr="0">
            <a:noAutofit/>
          </a:bodyPr>
          <a:lstStyle>
            <a:lvl1pPr lvl="0">
              <a:buNone/>
              <a:defRPr>
                <a:solidFill>
                  <a:srgbClr val="2E3037"/>
                </a:solidFill>
              </a:defRPr>
            </a:lvl1pPr>
            <a:lvl2pPr lvl="1">
              <a:buNone/>
              <a:defRPr>
                <a:solidFill>
                  <a:srgbClr val="2E3037"/>
                </a:solidFill>
              </a:defRPr>
            </a:lvl2pPr>
            <a:lvl3pPr lvl="2">
              <a:buNone/>
              <a:defRPr>
                <a:solidFill>
                  <a:srgbClr val="2E3037"/>
                </a:solidFill>
              </a:defRPr>
            </a:lvl3pPr>
            <a:lvl4pPr lvl="3">
              <a:buNone/>
              <a:defRPr>
                <a:solidFill>
                  <a:srgbClr val="2E3037"/>
                </a:solidFill>
              </a:defRPr>
            </a:lvl4pPr>
            <a:lvl5pPr lvl="4">
              <a:buNone/>
              <a:defRPr>
                <a:solidFill>
                  <a:srgbClr val="2E3037"/>
                </a:solidFill>
              </a:defRPr>
            </a:lvl5pPr>
            <a:lvl6pPr lvl="5">
              <a:buNone/>
              <a:defRPr>
                <a:solidFill>
                  <a:srgbClr val="2E3037"/>
                </a:solidFill>
              </a:defRPr>
            </a:lvl6pPr>
            <a:lvl7pPr lvl="6">
              <a:buNone/>
              <a:defRPr>
                <a:solidFill>
                  <a:srgbClr val="2E3037"/>
                </a:solidFill>
              </a:defRPr>
            </a:lvl7pPr>
            <a:lvl8pPr lvl="7">
              <a:buNone/>
              <a:defRPr>
                <a:solidFill>
                  <a:srgbClr val="2E3037"/>
                </a:solidFill>
              </a:defRPr>
            </a:lvl8pPr>
            <a:lvl9pPr lvl="8">
              <a:buNone/>
              <a:defRPr>
                <a:solidFill>
                  <a:srgbClr val="2E3037"/>
                </a:solidFill>
              </a:defRPr>
            </a:lvl9pPr>
          </a:lstStyle>
          <a:p>
            <a:pPr marL="0" lvl="0" indent="0" algn="r" rtl="0">
              <a:spcBef>
                <a:spcPts val="0"/>
              </a:spcBef>
              <a:spcAft>
                <a:spcPts val="0"/>
              </a:spcAft>
              <a:buNone/>
            </a:pPr>
            <a:fld id="{00000000-1234-1234-1234-123412341234}" type="slidenum">
              <a:rPr lang="en"/>
              <a:t>‹#›</a:t>
            </a:fld>
            <a:endParaRPr/>
          </a:p>
        </p:txBody>
      </p:sp>
      <p:cxnSp>
        <p:nvCxnSpPr>
          <p:cNvPr id="65" name="Google Shape;65;p11"/>
          <p:cNvCxnSpPr/>
          <p:nvPr/>
        </p:nvCxnSpPr>
        <p:spPr>
          <a:xfrm>
            <a:off x="945638" y="0"/>
            <a:ext cx="0" cy="5143500"/>
          </a:xfrm>
          <a:prstGeom prst="straightConnector1">
            <a:avLst/>
          </a:prstGeom>
          <a:noFill/>
          <a:ln w="9525" cap="flat" cmpd="sng">
            <a:solidFill>
              <a:schemeClr val="dk1"/>
            </a:solidFill>
            <a:prstDash val="solid"/>
            <a:round/>
            <a:headEnd type="none" w="med" len="med"/>
            <a:tailEnd type="none" w="med" len="med"/>
          </a:ln>
        </p:spPr>
      </p:cxnSp>
      <p:sp>
        <p:nvSpPr>
          <p:cNvPr id="66" name="Google Shape;66;p11"/>
          <p:cNvSpPr/>
          <p:nvPr/>
        </p:nvSpPr>
        <p:spPr>
          <a:xfrm>
            <a:off x="844675" y="2470800"/>
            <a:ext cx="201900" cy="201900"/>
          </a:xfrm>
          <a:prstGeom prst="ellipse">
            <a:avLst/>
          </a:prstGeom>
          <a:solidFill>
            <a:schemeClr val="accent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1165475" y="549649"/>
            <a:ext cx="6858000" cy="345000"/>
          </a:xfrm>
          <a:prstGeom prst="rect">
            <a:avLst/>
          </a:prstGeom>
          <a:noFill/>
          <a:ln>
            <a:noFill/>
          </a:ln>
        </p:spPr>
        <p:txBody>
          <a:bodyPr spcFirstLastPara="1" wrap="square" lIns="91425" tIns="91425" rIns="91425" bIns="91425" anchor="b" anchorCtr="0">
            <a:noAutofit/>
          </a:bodyPr>
          <a:lstStyle>
            <a:lvl1pPr lvl="0">
              <a:spcBef>
                <a:spcPts val="0"/>
              </a:spcBef>
              <a:spcAft>
                <a:spcPts val="0"/>
              </a:spcAft>
              <a:buClr>
                <a:schemeClr val="accent1"/>
              </a:buClr>
              <a:buSzPts val="1800"/>
              <a:buFont typeface="Quicksand"/>
              <a:buNone/>
              <a:defRPr sz="1800">
                <a:solidFill>
                  <a:schemeClr val="accent1"/>
                </a:solidFill>
                <a:latin typeface="Quicksand"/>
                <a:ea typeface="Quicksand"/>
                <a:cs typeface="Quicksand"/>
                <a:sym typeface="Quicksand"/>
              </a:defRPr>
            </a:lvl1pPr>
            <a:lvl2pPr lvl="1">
              <a:spcBef>
                <a:spcPts val="0"/>
              </a:spcBef>
              <a:spcAft>
                <a:spcPts val="0"/>
              </a:spcAft>
              <a:buClr>
                <a:schemeClr val="accent1"/>
              </a:buClr>
              <a:buSzPts val="1800"/>
              <a:buFont typeface="Quicksand"/>
              <a:buNone/>
              <a:defRPr sz="1800">
                <a:solidFill>
                  <a:schemeClr val="accent1"/>
                </a:solidFill>
                <a:latin typeface="Quicksand"/>
                <a:ea typeface="Quicksand"/>
                <a:cs typeface="Quicksand"/>
                <a:sym typeface="Quicksand"/>
              </a:defRPr>
            </a:lvl2pPr>
            <a:lvl3pPr lvl="2">
              <a:spcBef>
                <a:spcPts val="0"/>
              </a:spcBef>
              <a:spcAft>
                <a:spcPts val="0"/>
              </a:spcAft>
              <a:buClr>
                <a:schemeClr val="accent1"/>
              </a:buClr>
              <a:buSzPts val="1800"/>
              <a:buFont typeface="Quicksand"/>
              <a:buNone/>
              <a:defRPr sz="1800">
                <a:solidFill>
                  <a:schemeClr val="accent1"/>
                </a:solidFill>
                <a:latin typeface="Quicksand"/>
                <a:ea typeface="Quicksand"/>
                <a:cs typeface="Quicksand"/>
                <a:sym typeface="Quicksand"/>
              </a:defRPr>
            </a:lvl3pPr>
            <a:lvl4pPr lvl="3">
              <a:spcBef>
                <a:spcPts val="0"/>
              </a:spcBef>
              <a:spcAft>
                <a:spcPts val="0"/>
              </a:spcAft>
              <a:buClr>
                <a:schemeClr val="accent1"/>
              </a:buClr>
              <a:buSzPts val="1800"/>
              <a:buFont typeface="Quicksand"/>
              <a:buNone/>
              <a:defRPr sz="1800">
                <a:solidFill>
                  <a:schemeClr val="accent1"/>
                </a:solidFill>
                <a:latin typeface="Quicksand"/>
                <a:ea typeface="Quicksand"/>
                <a:cs typeface="Quicksand"/>
                <a:sym typeface="Quicksand"/>
              </a:defRPr>
            </a:lvl4pPr>
            <a:lvl5pPr lvl="4">
              <a:spcBef>
                <a:spcPts val="0"/>
              </a:spcBef>
              <a:spcAft>
                <a:spcPts val="0"/>
              </a:spcAft>
              <a:buClr>
                <a:schemeClr val="accent1"/>
              </a:buClr>
              <a:buSzPts val="1800"/>
              <a:buFont typeface="Quicksand"/>
              <a:buNone/>
              <a:defRPr sz="1800">
                <a:solidFill>
                  <a:schemeClr val="accent1"/>
                </a:solidFill>
                <a:latin typeface="Quicksand"/>
                <a:ea typeface="Quicksand"/>
                <a:cs typeface="Quicksand"/>
                <a:sym typeface="Quicksand"/>
              </a:defRPr>
            </a:lvl5pPr>
            <a:lvl6pPr lvl="5">
              <a:spcBef>
                <a:spcPts val="0"/>
              </a:spcBef>
              <a:spcAft>
                <a:spcPts val="0"/>
              </a:spcAft>
              <a:buClr>
                <a:schemeClr val="accent1"/>
              </a:buClr>
              <a:buSzPts val="1800"/>
              <a:buFont typeface="Quicksand"/>
              <a:buNone/>
              <a:defRPr sz="1800">
                <a:solidFill>
                  <a:schemeClr val="accent1"/>
                </a:solidFill>
                <a:latin typeface="Quicksand"/>
                <a:ea typeface="Quicksand"/>
                <a:cs typeface="Quicksand"/>
                <a:sym typeface="Quicksand"/>
              </a:defRPr>
            </a:lvl6pPr>
            <a:lvl7pPr lvl="6">
              <a:spcBef>
                <a:spcPts val="0"/>
              </a:spcBef>
              <a:spcAft>
                <a:spcPts val="0"/>
              </a:spcAft>
              <a:buClr>
                <a:schemeClr val="accent1"/>
              </a:buClr>
              <a:buSzPts val="1800"/>
              <a:buFont typeface="Quicksand"/>
              <a:buNone/>
              <a:defRPr sz="1800">
                <a:solidFill>
                  <a:schemeClr val="accent1"/>
                </a:solidFill>
                <a:latin typeface="Quicksand"/>
                <a:ea typeface="Quicksand"/>
                <a:cs typeface="Quicksand"/>
                <a:sym typeface="Quicksand"/>
              </a:defRPr>
            </a:lvl7pPr>
            <a:lvl8pPr lvl="7">
              <a:spcBef>
                <a:spcPts val="0"/>
              </a:spcBef>
              <a:spcAft>
                <a:spcPts val="0"/>
              </a:spcAft>
              <a:buClr>
                <a:schemeClr val="accent1"/>
              </a:buClr>
              <a:buSzPts val="1800"/>
              <a:buFont typeface="Quicksand"/>
              <a:buNone/>
              <a:defRPr sz="1800">
                <a:solidFill>
                  <a:schemeClr val="accent1"/>
                </a:solidFill>
                <a:latin typeface="Quicksand"/>
                <a:ea typeface="Quicksand"/>
                <a:cs typeface="Quicksand"/>
                <a:sym typeface="Quicksand"/>
              </a:defRPr>
            </a:lvl8pPr>
            <a:lvl9pPr lvl="8">
              <a:spcBef>
                <a:spcPts val="0"/>
              </a:spcBef>
              <a:spcAft>
                <a:spcPts val="0"/>
              </a:spcAft>
              <a:buClr>
                <a:schemeClr val="accent1"/>
              </a:buClr>
              <a:buSzPts val="1800"/>
              <a:buFont typeface="Quicksand"/>
              <a:buNone/>
              <a:defRPr sz="1800">
                <a:solidFill>
                  <a:schemeClr val="accent1"/>
                </a:solidFill>
                <a:latin typeface="Quicksand"/>
                <a:ea typeface="Quicksand"/>
                <a:cs typeface="Quicksand"/>
                <a:sym typeface="Quicksand"/>
              </a:defRPr>
            </a:lvl9pPr>
          </a:lstStyle>
          <a:p>
            <a:endParaRPr/>
          </a:p>
        </p:txBody>
      </p:sp>
      <p:sp>
        <p:nvSpPr>
          <p:cNvPr id="7" name="Google Shape;7;p1"/>
          <p:cNvSpPr txBox="1">
            <a:spLocks noGrp="1"/>
          </p:cNvSpPr>
          <p:nvPr>
            <p:ph type="body" idx="1"/>
          </p:nvPr>
        </p:nvSpPr>
        <p:spPr>
          <a:xfrm>
            <a:off x="1165498" y="1086799"/>
            <a:ext cx="6858000" cy="3725700"/>
          </a:xfrm>
          <a:prstGeom prst="rect">
            <a:avLst/>
          </a:prstGeom>
          <a:noFill/>
          <a:ln>
            <a:noFill/>
          </a:ln>
        </p:spPr>
        <p:txBody>
          <a:bodyPr spcFirstLastPara="1" wrap="square" lIns="91425" tIns="91425" rIns="91425" bIns="91425" anchor="t" anchorCtr="0">
            <a:noAutofit/>
          </a:bodyPr>
          <a:lstStyle>
            <a:lvl1pPr marL="457200" lvl="0" indent="-381000">
              <a:spcBef>
                <a:spcPts val="600"/>
              </a:spcBef>
              <a:spcAft>
                <a:spcPts val="0"/>
              </a:spcAft>
              <a:buClr>
                <a:schemeClr val="accent1"/>
              </a:buClr>
              <a:buSzPts val="2400"/>
              <a:buFont typeface="Quicksand"/>
              <a:buChar char="◦"/>
              <a:defRPr sz="2400">
                <a:solidFill>
                  <a:schemeClr val="lt1"/>
                </a:solidFill>
                <a:latin typeface="Quicksand"/>
                <a:ea typeface="Quicksand"/>
                <a:cs typeface="Quicksand"/>
                <a:sym typeface="Quicksand"/>
              </a:defRPr>
            </a:lvl1pPr>
            <a:lvl2pPr marL="914400" lvl="1" indent="-381000">
              <a:spcBef>
                <a:spcPts val="0"/>
              </a:spcBef>
              <a:spcAft>
                <a:spcPts val="0"/>
              </a:spcAft>
              <a:buClr>
                <a:schemeClr val="accent1"/>
              </a:buClr>
              <a:buSzPts val="2400"/>
              <a:buFont typeface="Quicksand"/>
              <a:buChar char="▫"/>
              <a:defRPr sz="2400">
                <a:solidFill>
                  <a:schemeClr val="lt1"/>
                </a:solidFill>
                <a:latin typeface="Quicksand"/>
                <a:ea typeface="Quicksand"/>
                <a:cs typeface="Quicksand"/>
                <a:sym typeface="Quicksand"/>
              </a:defRPr>
            </a:lvl2pPr>
            <a:lvl3pPr marL="1371600" lvl="2" indent="-381000">
              <a:spcBef>
                <a:spcPts val="0"/>
              </a:spcBef>
              <a:spcAft>
                <a:spcPts val="0"/>
              </a:spcAft>
              <a:buClr>
                <a:schemeClr val="accent1"/>
              </a:buClr>
              <a:buSzPts val="2400"/>
              <a:buFont typeface="Quicksand"/>
              <a:buChar char="■"/>
              <a:defRPr sz="2400">
                <a:solidFill>
                  <a:schemeClr val="lt1"/>
                </a:solidFill>
                <a:latin typeface="Quicksand"/>
                <a:ea typeface="Quicksand"/>
                <a:cs typeface="Quicksand"/>
                <a:sym typeface="Quicksand"/>
              </a:defRPr>
            </a:lvl3pPr>
            <a:lvl4pPr marL="1828800" lvl="3" indent="-381000">
              <a:spcBef>
                <a:spcPts val="0"/>
              </a:spcBef>
              <a:spcAft>
                <a:spcPts val="0"/>
              </a:spcAft>
              <a:buClr>
                <a:schemeClr val="lt1"/>
              </a:buClr>
              <a:buSzPts val="2400"/>
              <a:buFont typeface="Quicksand"/>
              <a:buChar char="●"/>
              <a:defRPr sz="2400">
                <a:solidFill>
                  <a:schemeClr val="lt1"/>
                </a:solidFill>
                <a:latin typeface="Quicksand"/>
                <a:ea typeface="Quicksand"/>
                <a:cs typeface="Quicksand"/>
                <a:sym typeface="Quicksand"/>
              </a:defRPr>
            </a:lvl4pPr>
            <a:lvl5pPr marL="2286000" lvl="4" indent="-381000">
              <a:spcBef>
                <a:spcPts val="0"/>
              </a:spcBef>
              <a:spcAft>
                <a:spcPts val="0"/>
              </a:spcAft>
              <a:buClr>
                <a:schemeClr val="lt1"/>
              </a:buClr>
              <a:buSzPts val="2400"/>
              <a:buFont typeface="Quicksand"/>
              <a:buChar char="○"/>
              <a:defRPr sz="2400">
                <a:solidFill>
                  <a:schemeClr val="lt1"/>
                </a:solidFill>
                <a:latin typeface="Quicksand"/>
                <a:ea typeface="Quicksand"/>
                <a:cs typeface="Quicksand"/>
                <a:sym typeface="Quicksand"/>
              </a:defRPr>
            </a:lvl5pPr>
            <a:lvl6pPr marL="2743200" lvl="5" indent="-381000">
              <a:spcBef>
                <a:spcPts val="0"/>
              </a:spcBef>
              <a:spcAft>
                <a:spcPts val="0"/>
              </a:spcAft>
              <a:buClr>
                <a:schemeClr val="lt1"/>
              </a:buClr>
              <a:buSzPts val="2400"/>
              <a:buFont typeface="Quicksand"/>
              <a:buChar char="■"/>
              <a:defRPr sz="2400">
                <a:solidFill>
                  <a:schemeClr val="lt1"/>
                </a:solidFill>
                <a:latin typeface="Quicksand"/>
                <a:ea typeface="Quicksand"/>
                <a:cs typeface="Quicksand"/>
                <a:sym typeface="Quicksand"/>
              </a:defRPr>
            </a:lvl6pPr>
            <a:lvl7pPr marL="3200400" lvl="6" indent="-381000">
              <a:spcBef>
                <a:spcPts val="0"/>
              </a:spcBef>
              <a:spcAft>
                <a:spcPts val="0"/>
              </a:spcAft>
              <a:buClr>
                <a:schemeClr val="lt1"/>
              </a:buClr>
              <a:buSzPts val="2400"/>
              <a:buFont typeface="Quicksand"/>
              <a:buChar char="●"/>
              <a:defRPr sz="2400">
                <a:solidFill>
                  <a:schemeClr val="lt1"/>
                </a:solidFill>
                <a:latin typeface="Quicksand"/>
                <a:ea typeface="Quicksand"/>
                <a:cs typeface="Quicksand"/>
                <a:sym typeface="Quicksand"/>
              </a:defRPr>
            </a:lvl7pPr>
            <a:lvl8pPr marL="3657600" lvl="7" indent="-381000">
              <a:spcBef>
                <a:spcPts val="0"/>
              </a:spcBef>
              <a:spcAft>
                <a:spcPts val="0"/>
              </a:spcAft>
              <a:buClr>
                <a:schemeClr val="lt1"/>
              </a:buClr>
              <a:buSzPts val="2400"/>
              <a:buFont typeface="Quicksand"/>
              <a:buChar char="○"/>
              <a:defRPr sz="2400">
                <a:solidFill>
                  <a:schemeClr val="lt1"/>
                </a:solidFill>
                <a:latin typeface="Quicksand"/>
                <a:ea typeface="Quicksand"/>
                <a:cs typeface="Quicksand"/>
                <a:sym typeface="Quicksand"/>
              </a:defRPr>
            </a:lvl8pPr>
            <a:lvl9pPr marL="4114800" lvl="8" indent="-381000">
              <a:spcBef>
                <a:spcPts val="0"/>
              </a:spcBef>
              <a:spcAft>
                <a:spcPts val="0"/>
              </a:spcAft>
              <a:buClr>
                <a:schemeClr val="lt1"/>
              </a:buClr>
              <a:buSzPts val="2400"/>
              <a:buFont typeface="Quicksand"/>
              <a:buChar char="■"/>
              <a:defRPr sz="2400">
                <a:solidFill>
                  <a:schemeClr val="lt1"/>
                </a:solidFill>
                <a:latin typeface="Quicksand"/>
                <a:ea typeface="Quicksand"/>
                <a:cs typeface="Quicksand"/>
                <a:sym typeface="Quicksand"/>
              </a:defRPr>
            </a:lvl9pPr>
          </a:lstStyle>
          <a:p>
            <a:endParaRPr/>
          </a:p>
        </p:txBody>
      </p:sp>
      <p:sp>
        <p:nvSpPr>
          <p:cNvPr id="8" name="Google Shape;8;p1"/>
          <p:cNvSpPr txBox="1">
            <a:spLocks noGrp="1"/>
          </p:cNvSpPr>
          <p:nvPr>
            <p:ph type="sldNum" idx="12"/>
          </p:nvPr>
        </p:nvSpPr>
        <p:spPr>
          <a:xfrm>
            <a:off x="8523157" y="4828331"/>
            <a:ext cx="548700" cy="315300"/>
          </a:xfrm>
          <a:prstGeom prst="rect">
            <a:avLst/>
          </a:prstGeom>
          <a:noFill/>
          <a:ln>
            <a:noFill/>
          </a:ln>
        </p:spPr>
        <p:txBody>
          <a:bodyPr spcFirstLastPara="1" wrap="square" lIns="91425" tIns="91425" rIns="91425" bIns="91425" anchor="t" anchorCtr="0">
            <a:noAutofit/>
          </a:bodyPr>
          <a:lstStyle>
            <a:lvl1pPr lvl="0" algn="r">
              <a:buNone/>
              <a:defRPr sz="1200">
                <a:solidFill>
                  <a:srgbClr val="39C0BA"/>
                </a:solidFill>
                <a:latin typeface="Quicksand"/>
                <a:ea typeface="Quicksand"/>
                <a:cs typeface="Quicksand"/>
                <a:sym typeface="Quicksand"/>
              </a:defRPr>
            </a:lvl1pPr>
            <a:lvl2pPr lvl="1" algn="r">
              <a:buNone/>
              <a:defRPr sz="1200">
                <a:solidFill>
                  <a:srgbClr val="39C0BA"/>
                </a:solidFill>
                <a:latin typeface="Quicksand"/>
                <a:ea typeface="Quicksand"/>
                <a:cs typeface="Quicksand"/>
                <a:sym typeface="Quicksand"/>
              </a:defRPr>
            </a:lvl2pPr>
            <a:lvl3pPr lvl="2" algn="r">
              <a:buNone/>
              <a:defRPr sz="1200">
                <a:solidFill>
                  <a:srgbClr val="39C0BA"/>
                </a:solidFill>
                <a:latin typeface="Quicksand"/>
                <a:ea typeface="Quicksand"/>
                <a:cs typeface="Quicksand"/>
                <a:sym typeface="Quicksand"/>
              </a:defRPr>
            </a:lvl3pPr>
            <a:lvl4pPr lvl="3" algn="r">
              <a:buNone/>
              <a:defRPr sz="1200">
                <a:solidFill>
                  <a:srgbClr val="39C0BA"/>
                </a:solidFill>
                <a:latin typeface="Quicksand"/>
                <a:ea typeface="Quicksand"/>
                <a:cs typeface="Quicksand"/>
                <a:sym typeface="Quicksand"/>
              </a:defRPr>
            </a:lvl4pPr>
            <a:lvl5pPr lvl="4" algn="r">
              <a:buNone/>
              <a:defRPr sz="1200">
                <a:solidFill>
                  <a:srgbClr val="39C0BA"/>
                </a:solidFill>
                <a:latin typeface="Quicksand"/>
                <a:ea typeface="Quicksand"/>
                <a:cs typeface="Quicksand"/>
                <a:sym typeface="Quicksand"/>
              </a:defRPr>
            </a:lvl5pPr>
            <a:lvl6pPr lvl="5" algn="r">
              <a:buNone/>
              <a:defRPr sz="1200">
                <a:solidFill>
                  <a:srgbClr val="39C0BA"/>
                </a:solidFill>
                <a:latin typeface="Quicksand"/>
                <a:ea typeface="Quicksand"/>
                <a:cs typeface="Quicksand"/>
                <a:sym typeface="Quicksand"/>
              </a:defRPr>
            </a:lvl6pPr>
            <a:lvl7pPr lvl="6" algn="r">
              <a:buNone/>
              <a:defRPr sz="1200">
                <a:solidFill>
                  <a:srgbClr val="39C0BA"/>
                </a:solidFill>
                <a:latin typeface="Quicksand"/>
                <a:ea typeface="Quicksand"/>
                <a:cs typeface="Quicksand"/>
                <a:sym typeface="Quicksand"/>
              </a:defRPr>
            </a:lvl7pPr>
            <a:lvl8pPr lvl="7" algn="r">
              <a:buNone/>
              <a:defRPr sz="1200">
                <a:solidFill>
                  <a:srgbClr val="39C0BA"/>
                </a:solidFill>
                <a:latin typeface="Quicksand"/>
                <a:ea typeface="Quicksand"/>
                <a:cs typeface="Quicksand"/>
                <a:sym typeface="Quicksand"/>
              </a:defRPr>
            </a:lvl8pPr>
            <a:lvl9pPr lvl="8" algn="r">
              <a:buNone/>
              <a:defRPr sz="1200">
                <a:solidFill>
                  <a:srgbClr val="39C0BA"/>
                </a:solidFill>
                <a:latin typeface="Quicksand"/>
                <a:ea typeface="Quicksand"/>
                <a:cs typeface="Quicksand"/>
                <a:sym typeface="Quicksand"/>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4" r:id="rId5"/>
    <p:sldLayoutId id="2147483656" r:id="rId6"/>
    <p:sldLayoutId id="2147483657" r:id="rId7"/>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hyperlink" Target="https://99firms.com/blog/small-business-statistics/#gref"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4.xml"/><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0.xml"/><Relationship Id="rId1" Type="http://schemas.openxmlformats.org/officeDocument/2006/relationships/slideLayout" Target="../slideLayouts/slideLayout5.xml"/><Relationship Id="rId4" Type="http://schemas.openxmlformats.org/officeDocument/2006/relationships/image" Target="../media/image1.png"/></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5.xml"/><Relationship Id="rId4" Type="http://schemas.openxmlformats.org/officeDocument/2006/relationships/image" Target="../media/image1.png"/></Relationships>
</file>

<file path=ppt/slides/_rels/slide2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2.xml"/><Relationship Id="rId1" Type="http://schemas.openxmlformats.org/officeDocument/2006/relationships/slideLayout" Target="../slideLayouts/slideLayout5.xml"/><Relationship Id="rId4" Type="http://schemas.openxmlformats.org/officeDocument/2006/relationships/image" Target="../media/image1.pn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5.xml"/><Relationship Id="rId4" Type="http://schemas.openxmlformats.org/officeDocument/2006/relationships/image" Target="../media/image7.pn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2.jp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2"/>
          <p:cNvSpPr txBox="1">
            <a:spLocks noGrp="1"/>
          </p:cNvSpPr>
          <p:nvPr>
            <p:ph type="ctrTitle"/>
          </p:nvPr>
        </p:nvSpPr>
        <p:spPr>
          <a:xfrm>
            <a:off x="1285558" y="1265331"/>
            <a:ext cx="6680400" cy="1159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Financial Business Survival Tips</a:t>
            </a:r>
            <a:br>
              <a:rPr lang="en-US" dirty="0"/>
            </a:br>
            <a:r>
              <a:rPr lang="en-US" dirty="0"/>
              <a:t>a Score Presentation</a:t>
            </a:r>
            <a:br>
              <a:rPr lang="en-US" dirty="0"/>
            </a:br>
            <a:r>
              <a:rPr lang="en-US" sz="2000" dirty="0"/>
              <a:t>by </a:t>
            </a:r>
            <a:r>
              <a:rPr lang="en-US" sz="2000"/>
              <a:t>Lois Margolin, CPA</a:t>
            </a:r>
            <a:br>
              <a:rPr lang="en-US" sz="2000" dirty="0"/>
            </a:br>
            <a:r>
              <a:rPr lang="en-US" sz="2000" dirty="0"/>
              <a:t>lois@loismargolin.com</a:t>
            </a:r>
            <a:endParaRPr sz="2000" dirty="0"/>
          </a:p>
        </p:txBody>
      </p:sp>
      <p:pic>
        <p:nvPicPr>
          <p:cNvPr id="3" name="Picture 2">
            <a:extLst>
              <a:ext uri="{FF2B5EF4-FFF2-40B4-BE49-F238E27FC236}">
                <a16:creationId xmlns:a16="http://schemas.microsoft.com/office/drawing/2014/main" id="{95AFD08F-EB66-4C57-AA4D-B872A993364E}"/>
              </a:ext>
            </a:extLst>
          </p:cNvPr>
          <p:cNvPicPr>
            <a:picLocks noChangeAspect="1"/>
          </p:cNvPicPr>
          <p:nvPr/>
        </p:nvPicPr>
        <p:blipFill>
          <a:blip r:embed="rId3"/>
          <a:stretch>
            <a:fillRect/>
          </a:stretch>
        </p:blipFill>
        <p:spPr>
          <a:xfrm>
            <a:off x="0" y="4613290"/>
            <a:ext cx="530210" cy="530210"/>
          </a:xfrm>
          <a:prstGeom prst="rect">
            <a:avLst/>
          </a:prstGeom>
        </p:spPr>
      </p:pic>
    </p:spTree>
  </p:cSld>
  <p:clrMapOvr>
    <a:masterClrMapping/>
  </p:clrMapOvr>
  <p:transition>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Google Shape;201;p26"/>
          <p:cNvSpPr txBox="1">
            <a:spLocks noGrp="1"/>
          </p:cNvSpPr>
          <p:nvPr>
            <p:ph type="ctrTitle" idx="4294967295"/>
          </p:nvPr>
        </p:nvSpPr>
        <p:spPr>
          <a:xfrm>
            <a:off x="1377874" y="1991813"/>
            <a:ext cx="6878619" cy="1159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US" sz="6000" b="1" dirty="0">
                <a:solidFill>
                  <a:srgbClr val="2E3037"/>
                </a:solidFill>
              </a:rPr>
              <a:t>30,200,000 Small Businesses</a:t>
            </a:r>
            <a:br>
              <a:rPr lang="en-US" sz="6000" b="1" dirty="0">
                <a:solidFill>
                  <a:srgbClr val="2E3037"/>
                </a:solidFill>
              </a:rPr>
            </a:br>
            <a:endParaRPr sz="6000" b="1" dirty="0">
              <a:solidFill>
                <a:srgbClr val="2E3037"/>
              </a:solidFill>
            </a:endParaRPr>
          </a:p>
        </p:txBody>
      </p:sp>
      <p:sp>
        <p:nvSpPr>
          <p:cNvPr id="203" name="Google Shape;203;p26"/>
          <p:cNvSpPr txBox="1">
            <a:spLocks noGrp="1"/>
          </p:cNvSpPr>
          <p:nvPr>
            <p:ph type="sldNum" idx="12"/>
          </p:nvPr>
        </p:nvSpPr>
        <p:spPr>
          <a:xfrm>
            <a:off x="8523157" y="4828331"/>
            <a:ext cx="548700" cy="3153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10</a:t>
            </a:fld>
            <a:endParaRPr/>
          </a:p>
        </p:txBody>
      </p:sp>
      <p:pic>
        <p:nvPicPr>
          <p:cNvPr id="5" name="Picture 4">
            <a:extLst>
              <a:ext uri="{FF2B5EF4-FFF2-40B4-BE49-F238E27FC236}">
                <a16:creationId xmlns:a16="http://schemas.microsoft.com/office/drawing/2014/main" id="{702DC7EB-347C-4EE7-9E49-FA764FCBAA01}"/>
              </a:ext>
            </a:extLst>
          </p:cNvPr>
          <p:cNvPicPr>
            <a:picLocks noChangeAspect="1"/>
          </p:cNvPicPr>
          <p:nvPr/>
        </p:nvPicPr>
        <p:blipFill>
          <a:blip r:embed="rId3"/>
          <a:stretch>
            <a:fillRect/>
          </a:stretch>
        </p:blipFill>
        <p:spPr>
          <a:xfrm>
            <a:off x="0" y="4613290"/>
            <a:ext cx="530210" cy="530210"/>
          </a:xfrm>
          <a:prstGeom prst="rect">
            <a:avLst/>
          </a:prstGeom>
        </p:spPr>
      </p:pic>
      <p:sp>
        <p:nvSpPr>
          <p:cNvPr id="2" name="TextBox 1">
            <a:extLst>
              <a:ext uri="{FF2B5EF4-FFF2-40B4-BE49-F238E27FC236}">
                <a16:creationId xmlns:a16="http://schemas.microsoft.com/office/drawing/2014/main" id="{1CAFCA2E-9DF7-4115-A3B8-4DDDED2C777E}"/>
              </a:ext>
            </a:extLst>
          </p:cNvPr>
          <p:cNvSpPr txBox="1"/>
          <p:nvPr/>
        </p:nvSpPr>
        <p:spPr>
          <a:xfrm>
            <a:off x="1472453" y="3151613"/>
            <a:ext cx="5688106" cy="307777"/>
          </a:xfrm>
          <a:prstGeom prst="rect">
            <a:avLst/>
          </a:prstGeom>
          <a:noFill/>
        </p:spPr>
        <p:txBody>
          <a:bodyPr wrap="square" rtlCol="0">
            <a:spAutoFit/>
          </a:bodyPr>
          <a:lstStyle/>
          <a:p>
            <a:r>
              <a:rPr lang="en-US" dirty="0">
                <a:solidFill>
                  <a:schemeClr val="tx1"/>
                </a:solidFill>
                <a:hlinkClick r:id="rId4">
                  <a:extLst>
                    <a:ext uri="{A12FA001-AC4F-418D-AE19-62706E023703}">
                      <ahyp:hlinkClr xmlns:ahyp="http://schemas.microsoft.com/office/drawing/2018/hyperlinkcolor" val="tx"/>
                    </a:ext>
                  </a:extLst>
                </a:hlinkClick>
              </a:rPr>
              <a:t>https://99firms.com/blog/small-business-statistics/#gref</a:t>
            </a:r>
            <a:endParaRPr lang="en-US" dirty="0">
              <a:solidFill>
                <a:schemeClr val="tx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7"/>
          <p:cNvSpPr txBox="1">
            <a:spLocks noGrp="1"/>
          </p:cNvSpPr>
          <p:nvPr>
            <p:ph type="title"/>
          </p:nvPr>
        </p:nvSpPr>
        <p:spPr>
          <a:xfrm>
            <a:off x="1165475" y="549649"/>
            <a:ext cx="6858000" cy="345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dirty="0">
                <a:solidFill>
                  <a:srgbClr val="39C0BA"/>
                </a:solidFill>
              </a:rPr>
              <a:t>Bankers</a:t>
            </a:r>
            <a:endParaRPr dirty="0">
              <a:solidFill>
                <a:srgbClr val="39C0BA"/>
              </a:solidFill>
            </a:endParaRPr>
          </a:p>
        </p:txBody>
      </p:sp>
      <p:sp>
        <p:nvSpPr>
          <p:cNvPr id="109" name="Google Shape;109;p17"/>
          <p:cNvSpPr txBox="1">
            <a:spLocks noGrp="1"/>
          </p:cNvSpPr>
          <p:nvPr>
            <p:ph type="body" idx="1"/>
          </p:nvPr>
        </p:nvSpPr>
        <p:spPr>
          <a:xfrm>
            <a:off x="1165498" y="1158072"/>
            <a:ext cx="6858000" cy="3725700"/>
          </a:xfrm>
          <a:prstGeom prst="rect">
            <a:avLst/>
          </a:prstGeom>
        </p:spPr>
        <p:txBody>
          <a:bodyPr spcFirstLastPara="1" wrap="square" lIns="91425" tIns="91425" rIns="91425" bIns="91425" anchor="t" anchorCtr="0">
            <a:noAutofit/>
          </a:bodyPr>
          <a:lstStyle/>
          <a:p>
            <a:pPr marL="0" lvl="0" indent="0">
              <a:buNone/>
            </a:pPr>
            <a:r>
              <a:rPr lang="en-US" sz="2800" dirty="0"/>
              <a:t>Be Honest</a:t>
            </a:r>
            <a:endParaRPr sz="2800" dirty="0"/>
          </a:p>
          <a:p>
            <a:pPr marL="457200" lvl="0" indent="-381000" algn="l" rtl="0">
              <a:spcBef>
                <a:spcPts val="600"/>
              </a:spcBef>
              <a:spcAft>
                <a:spcPts val="0"/>
              </a:spcAft>
              <a:buClr>
                <a:schemeClr val="accent1"/>
              </a:buClr>
              <a:buSzPts val="2400"/>
              <a:buChar char="◦"/>
            </a:pPr>
            <a:r>
              <a:rPr lang="en-US" sz="2800" dirty="0"/>
              <a:t>Secure lines at multiple banks</a:t>
            </a:r>
            <a:endParaRPr sz="2800" dirty="0"/>
          </a:p>
          <a:p>
            <a:pPr marL="457200" lvl="0" indent="-381000" algn="l" rtl="0">
              <a:spcBef>
                <a:spcPts val="0"/>
              </a:spcBef>
              <a:spcAft>
                <a:spcPts val="0"/>
              </a:spcAft>
              <a:buClr>
                <a:schemeClr val="accent1"/>
              </a:buClr>
              <a:buSzPts val="2400"/>
              <a:buChar char="◦"/>
            </a:pPr>
            <a:r>
              <a:rPr lang="en-US" sz="2800" dirty="0"/>
              <a:t>Draw on your line of credit – 0%</a:t>
            </a:r>
          </a:p>
          <a:p>
            <a:pPr marL="457200" lvl="0" indent="-381000" algn="l" rtl="0">
              <a:spcBef>
                <a:spcPts val="0"/>
              </a:spcBef>
              <a:spcAft>
                <a:spcPts val="0"/>
              </a:spcAft>
              <a:buClr>
                <a:schemeClr val="accent1"/>
              </a:buClr>
              <a:buSzPts val="2400"/>
              <a:buChar char="◦"/>
            </a:pPr>
            <a:r>
              <a:rPr lang="en-US" sz="2800" dirty="0"/>
              <a:t>Contact them about “Paid in Full” notes on checks</a:t>
            </a:r>
          </a:p>
          <a:p>
            <a:pPr marL="457200" lvl="0" indent="-381000" algn="l" rtl="0">
              <a:spcBef>
                <a:spcPts val="0"/>
              </a:spcBef>
              <a:spcAft>
                <a:spcPts val="0"/>
              </a:spcAft>
              <a:buClr>
                <a:schemeClr val="accent1"/>
              </a:buClr>
              <a:buSzPts val="2400"/>
              <a:buChar char="◦"/>
            </a:pPr>
            <a:r>
              <a:rPr lang="en-US" sz="2800" dirty="0"/>
              <a:t>Keep them informed – send interim statements!?!</a:t>
            </a:r>
          </a:p>
          <a:p>
            <a:pPr marL="457200" lvl="0" indent="-381000" algn="l" rtl="0">
              <a:spcBef>
                <a:spcPts val="0"/>
              </a:spcBef>
              <a:spcAft>
                <a:spcPts val="0"/>
              </a:spcAft>
              <a:buClr>
                <a:schemeClr val="accent1"/>
              </a:buClr>
              <a:buSzPts val="2400"/>
              <a:buChar char="◦"/>
            </a:pPr>
            <a:endParaRPr lang="en-US" sz="3600" dirty="0"/>
          </a:p>
          <a:p>
            <a:pPr marL="457200" lvl="0" indent="-381000" algn="l" rtl="0">
              <a:spcBef>
                <a:spcPts val="0"/>
              </a:spcBef>
              <a:spcAft>
                <a:spcPts val="0"/>
              </a:spcAft>
              <a:buClr>
                <a:schemeClr val="accent1"/>
              </a:buClr>
              <a:buSzPts val="2400"/>
              <a:buChar char="◦"/>
            </a:pPr>
            <a:endParaRPr lang="en-US" sz="3600" dirty="0"/>
          </a:p>
        </p:txBody>
      </p:sp>
      <p:sp>
        <p:nvSpPr>
          <p:cNvPr id="110" name="Google Shape;110;p17"/>
          <p:cNvSpPr txBox="1">
            <a:spLocks noGrp="1"/>
          </p:cNvSpPr>
          <p:nvPr>
            <p:ph type="sldNum" idx="12"/>
          </p:nvPr>
        </p:nvSpPr>
        <p:spPr>
          <a:xfrm>
            <a:off x="8523157" y="4828331"/>
            <a:ext cx="548700" cy="3153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11</a:t>
            </a:fld>
            <a:endParaRPr/>
          </a:p>
        </p:txBody>
      </p:sp>
      <p:pic>
        <p:nvPicPr>
          <p:cNvPr id="5" name="Picture 4">
            <a:extLst>
              <a:ext uri="{FF2B5EF4-FFF2-40B4-BE49-F238E27FC236}">
                <a16:creationId xmlns:a16="http://schemas.microsoft.com/office/drawing/2014/main" id="{78F0AEE9-EF90-4651-BBAC-7BD332B64CE3}"/>
              </a:ext>
            </a:extLst>
          </p:cNvPr>
          <p:cNvPicPr>
            <a:picLocks noChangeAspect="1"/>
          </p:cNvPicPr>
          <p:nvPr/>
        </p:nvPicPr>
        <p:blipFill>
          <a:blip r:embed="rId3"/>
          <a:stretch>
            <a:fillRect/>
          </a:stretch>
        </p:blipFill>
        <p:spPr>
          <a:xfrm>
            <a:off x="0" y="4613290"/>
            <a:ext cx="530210" cy="530210"/>
          </a:xfrm>
          <a:prstGeom prst="rect">
            <a:avLst/>
          </a:prstGeom>
        </p:spPr>
      </p:pic>
    </p:spTree>
    <p:extLst>
      <p:ext uri="{BB962C8B-B14F-4D97-AF65-F5344CB8AC3E}">
        <p14:creationId xmlns:p14="http://schemas.microsoft.com/office/powerpoint/2010/main" val="41709697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7"/>
          <p:cNvSpPr txBox="1">
            <a:spLocks noGrp="1"/>
          </p:cNvSpPr>
          <p:nvPr>
            <p:ph type="title"/>
          </p:nvPr>
        </p:nvSpPr>
        <p:spPr>
          <a:xfrm>
            <a:off x="1165475" y="549649"/>
            <a:ext cx="6858000" cy="345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dirty="0">
                <a:solidFill>
                  <a:srgbClr val="39C0BA"/>
                </a:solidFill>
              </a:rPr>
              <a:t>Alternate Funding</a:t>
            </a:r>
            <a:endParaRPr dirty="0">
              <a:solidFill>
                <a:srgbClr val="39C0BA"/>
              </a:solidFill>
            </a:endParaRPr>
          </a:p>
        </p:txBody>
      </p:sp>
      <p:sp>
        <p:nvSpPr>
          <p:cNvPr id="109" name="Google Shape;109;p17"/>
          <p:cNvSpPr txBox="1">
            <a:spLocks noGrp="1"/>
          </p:cNvSpPr>
          <p:nvPr>
            <p:ph type="body" idx="1"/>
          </p:nvPr>
        </p:nvSpPr>
        <p:spPr>
          <a:xfrm>
            <a:off x="1165498" y="1158072"/>
            <a:ext cx="6858000" cy="3725700"/>
          </a:xfrm>
          <a:prstGeom prst="rect">
            <a:avLst/>
          </a:prstGeom>
        </p:spPr>
        <p:txBody>
          <a:bodyPr spcFirstLastPara="1" wrap="square" lIns="91425" tIns="91425" rIns="91425" bIns="91425" anchor="t" anchorCtr="0">
            <a:noAutofit/>
          </a:bodyPr>
          <a:lstStyle/>
          <a:p>
            <a:pPr marL="0" lvl="0" indent="0">
              <a:buNone/>
            </a:pPr>
            <a:r>
              <a:rPr lang="en-US" sz="2800" dirty="0"/>
              <a:t>Ways to Gain $$</a:t>
            </a:r>
            <a:endParaRPr sz="2800" dirty="0"/>
          </a:p>
          <a:p>
            <a:pPr marL="457200" lvl="0" indent="-381000" algn="l" rtl="0">
              <a:spcBef>
                <a:spcPts val="600"/>
              </a:spcBef>
              <a:spcAft>
                <a:spcPts val="0"/>
              </a:spcAft>
              <a:buClr>
                <a:schemeClr val="accent1"/>
              </a:buClr>
              <a:buSzPts val="2400"/>
              <a:buChar char="◦"/>
            </a:pPr>
            <a:r>
              <a:rPr lang="en-US" sz="2800" dirty="0"/>
              <a:t>Daily mobile deposits</a:t>
            </a:r>
          </a:p>
          <a:p>
            <a:pPr marL="457200" lvl="0" indent="-381000" algn="l" rtl="0">
              <a:spcBef>
                <a:spcPts val="600"/>
              </a:spcBef>
              <a:spcAft>
                <a:spcPts val="0"/>
              </a:spcAft>
              <a:buClr>
                <a:schemeClr val="accent1"/>
              </a:buClr>
              <a:buSzPts val="2400"/>
              <a:buChar char="◦"/>
            </a:pPr>
            <a:r>
              <a:rPr lang="en-US" sz="2800" dirty="0"/>
              <a:t>Outside investors</a:t>
            </a:r>
          </a:p>
          <a:p>
            <a:pPr marL="457200" lvl="0" indent="-381000" algn="l" rtl="0">
              <a:spcBef>
                <a:spcPts val="600"/>
              </a:spcBef>
              <a:spcAft>
                <a:spcPts val="0"/>
              </a:spcAft>
              <a:buClr>
                <a:schemeClr val="accent1"/>
              </a:buClr>
              <a:buSzPts val="2400"/>
              <a:buChar char="◦"/>
            </a:pPr>
            <a:r>
              <a:rPr lang="en-US" sz="2800" dirty="0"/>
              <a:t>Invest in yourself</a:t>
            </a:r>
          </a:p>
          <a:p>
            <a:pPr marL="457200" lvl="0" indent="-381000" algn="l" rtl="0">
              <a:spcBef>
                <a:spcPts val="600"/>
              </a:spcBef>
              <a:spcAft>
                <a:spcPts val="0"/>
              </a:spcAft>
              <a:buClr>
                <a:schemeClr val="accent1"/>
              </a:buClr>
              <a:buSzPts val="2400"/>
              <a:buChar char="◦"/>
            </a:pPr>
            <a:r>
              <a:rPr lang="en-US" sz="2800" dirty="0"/>
              <a:t>Employee percentage</a:t>
            </a:r>
          </a:p>
          <a:p>
            <a:pPr marL="457200" lvl="0" indent="-381000" algn="l" rtl="0">
              <a:spcBef>
                <a:spcPts val="600"/>
              </a:spcBef>
              <a:spcAft>
                <a:spcPts val="0"/>
              </a:spcAft>
              <a:buClr>
                <a:schemeClr val="accent1"/>
              </a:buClr>
              <a:buSzPts val="2400"/>
              <a:buChar char="◦"/>
            </a:pPr>
            <a:r>
              <a:rPr lang="en-US" sz="2800" dirty="0"/>
              <a:t>Sell assets (stuff) you do not need</a:t>
            </a:r>
          </a:p>
          <a:p>
            <a:pPr marL="457200" lvl="0" indent="-381000" algn="l" rtl="0">
              <a:spcBef>
                <a:spcPts val="600"/>
              </a:spcBef>
              <a:spcAft>
                <a:spcPts val="0"/>
              </a:spcAft>
              <a:buClr>
                <a:schemeClr val="accent1"/>
              </a:buClr>
              <a:buSzPts val="2400"/>
              <a:buChar char="◦"/>
            </a:pPr>
            <a:r>
              <a:rPr lang="en-US" sz="2800" dirty="0"/>
              <a:t>Offer </a:t>
            </a:r>
            <a:r>
              <a:rPr lang="en-US" sz="2800"/>
              <a:t>gift certificates</a:t>
            </a:r>
            <a:endParaRPr lang="en-US" sz="2800" dirty="0"/>
          </a:p>
          <a:p>
            <a:pPr marL="457200" lvl="0" indent="-381000" algn="l" rtl="0">
              <a:spcBef>
                <a:spcPts val="600"/>
              </a:spcBef>
              <a:spcAft>
                <a:spcPts val="0"/>
              </a:spcAft>
              <a:buClr>
                <a:schemeClr val="accent1"/>
              </a:buClr>
              <a:buSzPts val="2400"/>
              <a:buChar char="◦"/>
            </a:pPr>
            <a:endParaRPr lang="en-US" sz="2800" dirty="0"/>
          </a:p>
          <a:p>
            <a:pPr marL="457200" lvl="0" indent="-381000" algn="l" rtl="0">
              <a:spcBef>
                <a:spcPts val="600"/>
              </a:spcBef>
              <a:spcAft>
                <a:spcPts val="0"/>
              </a:spcAft>
              <a:buClr>
                <a:schemeClr val="accent1"/>
              </a:buClr>
              <a:buSzPts val="2400"/>
              <a:buChar char="◦"/>
            </a:pPr>
            <a:endParaRPr lang="en-US" sz="2800" dirty="0"/>
          </a:p>
          <a:p>
            <a:pPr marL="457200" lvl="0" indent="-381000" algn="l" rtl="0">
              <a:spcBef>
                <a:spcPts val="0"/>
              </a:spcBef>
              <a:spcAft>
                <a:spcPts val="0"/>
              </a:spcAft>
              <a:buClr>
                <a:schemeClr val="accent1"/>
              </a:buClr>
              <a:buSzPts val="2400"/>
              <a:buChar char="◦"/>
            </a:pPr>
            <a:endParaRPr lang="en-US" sz="3600" dirty="0"/>
          </a:p>
          <a:p>
            <a:pPr marL="457200" lvl="0" indent="-381000" algn="l" rtl="0">
              <a:spcBef>
                <a:spcPts val="0"/>
              </a:spcBef>
              <a:spcAft>
                <a:spcPts val="0"/>
              </a:spcAft>
              <a:buClr>
                <a:schemeClr val="accent1"/>
              </a:buClr>
              <a:buSzPts val="2400"/>
              <a:buChar char="◦"/>
            </a:pPr>
            <a:endParaRPr lang="en-US" sz="3600" dirty="0"/>
          </a:p>
        </p:txBody>
      </p:sp>
      <p:sp>
        <p:nvSpPr>
          <p:cNvPr id="110" name="Google Shape;110;p17"/>
          <p:cNvSpPr txBox="1">
            <a:spLocks noGrp="1"/>
          </p:cNvSpPr>
          <p:nvPr>
            <p:ph type="sldNum" idx="12"/>
          </p:nvPr>
        </p:nvSpPr>
        <p:spPr>
          <a:xfrm>
            <a:off x="8523157" y="4828331"/>
            <a:ext cx="548700" cy="3153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12</a:t>
            </a:fld>
            <a:endParaRPr/>
          </a:p>
        </p:txBody>
      </p:sp>
      <p:pic>
        <p:nvPicPr>
          <p:cNvPr id="5" name="Picture 4">
            <a:extLst>
              <a:ext uri="{FF2B5EF4-FFF2-40B4-BE49-F238E27FC236}">
                <a16:creationId xmlns:a16="http://schemas.microsoft.com/office/drawing/2014/main" id="{7CF70DFB-55DE-4092-84B2-0B2574E454CF}"/>
              </a:ext>
            </a:extLst>
          </p:cNvPr>
          <p:cNvPicPr>
            <a:picLocks noChangeAspect="1"/>
          </p:cNvPicPr>
          <p:nvPr/>
        </p:nvPicPr>
        <p:blipFill>
          <a:blip r:embed="rId3"/>
          <a:stretch>
            <a:fillRect/>
          </a:stretch>
        </p:blipFill>
        <p:spPr>
          <a:xfrm>
            <a:off x="0" y="4613290"/>
            <a:ext cx="530210" cy="530210"/>
          </a:xfrm>
          <a:prstGeom prst="rect">
            <a:avLst/>
          </a:prstGeom>
        </p:spPr>
      </p:pic>
    </p:spTree>
    <p:extLst>
      <p:ext uri="{BB962C8B-B14F-4D97-AF65-F5344CB8AC3E}">
        <p14:creationId xmlns:p14="http://schemas.microsoft.com/office/powerpoint/2010/main" val="7992698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18"/>
          <p:cNvSpPr/>
          <p:nvPr/>
        </p:nvSpPr>
        <p:spPr>
          <a:xfrm>
            <a:off x="-132298" y="1489426"/>
            <a:ext cx="2155500" cy="2164500"/>
          </a:xfrm>
          <a:prstGeom prst="ellipse">
            <a:avLst/>
          </a:prstGeom>
          <a:solidFill>
            <a:srgbClr val="39C0BA"/>
          </a:solidFill>
          <a:ln w="28575" cap="flat" cmpd="sng">
            <a:solidFill>
              <a:srgbClr val="2E303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18"/>
          <p:cNvSpPr txBox="1">
            <a:spLocks noGrp="1"/>
          </p:cNvSpPr>
          <p:nvPr>
            <p:ph type="ctrTitle" idx="4294967295"/>
          </p:nvPr>
        </p:nvSpPr>
        <p:spPr>
          <a:xfrm>
            <a:off x="2430050" y="1991813"/>
            <a:ext cx="6028200" cy="1159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US" sz="6000" dirty="0"/>
              <a:t>Succeed</a:t>
            </a:r>
            <a:endParaRPr sz="6000" dirty="0"/>
          </a:p>
        </p:txBody>
      </p:sp>
      <p:sp>
        <p:nvSpPr>
          <p:cNvPr id="117" name="Google Shape;117;p18"/>
          <p:cNvSpPr txBox="1">
            <a:spLocks noGrp="1"/>
          </p:cNvSpPr>
          <p:nvPr>
            <p:ph type="subTitle" idx="4294967295"/>
          </p:nvPr>
        </p:nvSpPr>
        <p:spPr>
          <a:xfrm>
            <a:off x="2430050" y="2922262"/>
            <a:ext cx="6028200" cy="7848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US" sz="2400" dirty="0"/>
              <a:t>Banks want you to succeed!</a:t>
            </a:r>
            <a:endParaRPr sz="2400" dirty="0"/>
          </a:p>
        </p:txBody>
      </p:sp>
      <p:grpSp>
        <p:nvGrpSpPr>
          <p:cNvPr id="118" name="Google Shape;118;p18"/>
          <p:cNvGrpSpPr/>
          <p:nvPr/>
        </p:nvGrpSpPr>
        <p:grpSpPr>
          <a:xfrm>
            <a:off x="454014" y="2078188"/>
            <a:ext cx="982958" cy="987178"/>
            <a:chOff x="2594050" y="1631825"/>
            <a:chExt cx="439625" cy="439625"/>
          </a:xfrm>
        </p:grpSpPr>
        <p:sp>
          <p:nvSpPr>
            <p:cNvPr id="119" name="Google Shape;119;p18"/>
            <p:cNvSpPr/>
            <p:nvPr/>
          </p:nvSpPr>
          <p:spPr>
            <a:xfrm>
              <a:off x="2594050" y="1883300"/>
              <a:ext cx="188175" cy="188150"/>
            </a:xfrm>
            <a:custGeom>
              <a:avLst/>
              <a:gdLst/>
              <a:ahLst/>
              <a:cxnLst/>
              <a:rect l="l" t="t" r="r" b="b"/>
              <a:pathLst>
                <a:path w="7527" h="7526" fill="none" extrusionOk="0">
                  <a:moveTo>
                    <a:pt x="5992" y="0"/>
                  </a:moveTo>
                  <a:lnTo>
                    <a:pt x="537" y="6430"/>
                  </a:lnTo>
                  <a:lnTo>
                    <a:pt x="1" y="7526"/>
                  </a:lnTo>
                  <a:lnTo>
                    <a:pt x="1097" y="6990"/>
                  </a:lnTo>
                  <a:lnTo>
                    <a:pt x="7526" y="1534"/>
                  </a:lnTo>
                  <a:lnTo>
                    <a:pt x="5992" y="0"/>
                  </a:lnTo>
                  <a:close/>
                </a:path>
              </a:pathLst>
            </a:custGeom>
            <a:noFill/>
            <a:ln w="285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18"/>
            <p:cNvSpPr/>
            <p:nvPr/>
          </p:nvSpPr>
          <p:spPr>
            <a:xfrm>
              <a:off x="2857700" y="1631825"/>
              <a:ext cx="175975" cy="176000"/>
            </a:xfrm>
            <a:custGeom>
              <a:avLst/>
              <a:gdLst/>
              <a:ahLst/>
              <a:cxnLst/>
              <a:rect l="l" t="t" r="r" b="b"/>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285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18"/>
            <p:cNvSpPr/>
            <p:nvPr/>
          </p:nvSpPr>
          <p:spPr>
            <a:xfrm>
              <a:off x="2662850" y="1699400"/>
              <a:ext cx="303250" cy="303250"/>
            </a:xfrm>
            <a:custGeom>
              <a:avLst/>
              <a:gdLst/>
              <a:ahLst/>
              <a:cxnLst/>
              <a:rect l="l" t="t" r="r" b="b"/>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285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p18"/>
            <p:cNvSpPr/>
            <p:nvPr/>
          </p:nvSpPr>
          <p:spPr>
            <a:xfrm>
              <a:off x="2801675" y="1740825"/>
              <a:ext cx="49950" cy="49950"/>
            </a:xfrm>
            <a:custGeom>
              <a:avLst/>
              <a:gdLst/>
              <a:ahLst/>
              <a:cxnLst/>
              <a:rect l="l" t="t" r="r" b="b"/>
              <a:pathLst>
                <a:path w="1998" h="1998" fill="none" extrusionOk="0">
                  <a:moveTo>
                    <a:pt x="1" y="1997"/>
                  </a:moveTo>
                  <a:lnTo>
                    <a:pt x="1998" y="0"/>
                  </a:lnTo>
                </a:path>
              </a:pathLst>
            </a:custGeom>
            <a:noFill/>
            <a:ln w="285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3" name="Google Shape;123;p18"/>
          <p:cNvSpPr txBox="1">
            <a:spLocks noGrp="1"/>
          </p:cNvSpPr>
          <p:nvPr>
            <p:ph type="sldNum" idx="12"/>
          </p:nvPr>
        </p:nvSpPr>
        <p:spPr>
          <a:xfrm>
            <a:off x="8523157" y="4828331"/>
            <a:ext cx="548700" cy="3153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13</a:t>
            </a:fld>
            <a:endParaRPr/>
          </a:p>
        </p:txBody>
      </p:sp>
      <p:pic>
        <p:nvPicPr>
          <p:cNvPr id="11" name="Picture 10">
            <a:extLst>
              <a:ext uri="{FF2B5EF4-FFF2-40B4-BE49-F238E27FC236}">
                <a16:creationId xmlns:a16="http://schemas.microsoft.com/office/drawing/2014/main" id="{B9E20109-FE3A-4624-8539-240BCA528A1A}"/>
              </a:ext>
            </a:extLst>
          </p:cNvPr>
          <p:cNvPicPr>
            <a:picLocks noChangeAspect="1"/>
          </p:cNvPicPr>
          <p:nvPr/>
        </p:nvPicPr>
        <p:blipFill>
          <a:blip r:embed="rId3"/>
          <a:stretch>
            <a:fillRect/>
          </a:stretch>
        </p:blipFill>
        <p:spPr>
          <a:xfrm>
            <a:off x="0" y="4613290"/>
            <a:ext cx="530210" cy="530210"/>
          </a:xfrm>
          <a:prstGeom prst="rect">
            <a:avLst/>
          </a:prstGeom>
        </p:spPr>
      </p:pic>
    </p:spTree>
    <p:extLst>
      <p:ext uri="{BB962C8B-B14F-4D97-AF65-F5344CB8AC3E}">
        <p14:creationId xmlns:p14="http://schemas.microsoft.com/office/powerpoint/2010/main" val="28128078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15"/>
          <p:cNvSpPr txBox="1">
            <a:spLocks noGrp="1"/>
          </p:cNvSpPr>
          <p:nvPr>
            <p:ph type="ctrTitle"/>
          </p:nvPr>
        </p:nvSpPr>
        <p:spPr>
          <a:xfrm>
            <a:off x="1530175" y="2307788"/>
            <a:ext cx="6767100" cy="5322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US" dirty="0"/>
              <a:t>Collections</a:t>
            </a:r>
            <a:endParaRPr dirty="0"/>
          </a:p>
        </p:txBody>
      </p:sp>
      <p:sp>
        <p:nvSpPr>
          <p:cNvPr id="96" name="Google Shape;96;p15"/>
          <p:cNvSpPr txBox="1"/>
          <p:nvPr/>
        </p:nvSpPr>
        <p:spPr>
          <a:xfrm>
            <a:off x="526358" y="2279925"/>
            <a:ext cx="802500" cy="5898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3000">
                <a:solidFill>
                  <a:srgbClr val="2E3037"/>
                </a:solidFill>
                <a:latin typeface="Quicksand"/>
                <a:ea typeface="Quicksand"/>
                <a:cs typeface="Quicksand"/>
                <a:sym typeface="Quicksand"/>
              </a:rPr>
              <a:t>1</a:t>
            </a:r>
            <a:endParaRPr sz="3000">
              <a:solidFill>
                <a:srgbClr val="2E3037"/>
              </a:solidFill>
              <a:latin typeface="Quicksand"/>
              <a:ea typeface="Quicksand"/>
              <a:cs typeface="Quicksand"/>
              <a:sym typeface="Quicksand"/>
            </a:endParaRPr>
          </a:p>
        </p:txBody>
      </p:sp>
      <p:sp>
        <p:nvSpPr>
          <p:cNvPr id="97" name="Google Shape;97;p15"/>
          <p:cNvSpPr txBox="1">
            <a:spLocks noGrp="1"/>
          </p:cNvSpPr>
          <p:nvPr>
            <p:ph type="sldNum" idx="12"/>
          </p:nvPr>
        </p:nvSpPr>
        <p:spPr>
          <a:xfrm>
            <a:off x="8523157" y="4828331"/>
            <a:ext cx="548700" cy="3153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14</a:t>
            </a:fld>
            <a:endParaRPr/>
          </a:p>
        </p:txBody>
      </p:sp>
      <p:pic>
        <p:nvPicPr>
          <p:cNvPr id="5" name="Picture 4">
            <a:extLst>
              <a:ext uri="{FF2B5EF4-FFF2-40B4-BE49-F238E27FC236}">
                <a16:creationId xmlns:a16="http://schemas.microsoft.com/office/drawing/2014/main" id="{89A29FB9-3DA8-4929-B100-1F1D119099A7}"/>
              </a:ext>
            </a:extLst>
          </p:cNvPr>
          <p:cNvPicPr>
            <a:picLocks noChangeAspect="1"/>
          </p:cNvPicPr>
          <p:nvPr/>
        </p:nvPicPr>
        <p:blipFill>
          <a:blip r:embed="rId3"/>
          <a:stretch>
            <a:fillRect/>
          </a:stretch>
        </p:blipFill>
        <p:spPr>
          <a:xfrm>
            <a:off x="0" y="4613290"/>
            <a:ext cx="530210" cy="530210"/>
          </a:xfrm>
          <a:prstGeom prst="rect">
            <a:avLst/>
          </a:prstGeom>
        </p:spPr>
      </p:pic>
    </p:spTree>
    <p:extLst>
      <p:ext uri="{BB962C8B-B14F-4D97-AF65-F5344CB8AC3E}">
        <p14:creationId xmlns:p14="http://schemas.microsoft.com/office/powerpoint/2010/main" val="10654631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6" name="Google Shape;146;p21"/>
          <p:cNvSpPr txBox="1">
            <a:spLocks noGrp="1"/>
          </p:cNvSpPr>
          <p:nvPr>
            <p:ph type="title"/>
          </p:nvPr>
        </p:nvSpPr>
        <p:spPr>
          <a:xfrm>
            <a:off x="1165475" y="549649"/>
            <a:ext cx="6858000" cy="345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endParaRPr dirty="0">
              <a:solidFill>
                <a:srgbClr val="39C0BA"/>
              </a:solidFill>
            </a:endParaRPr>
          </a:p>
        </p:txBody>
      </p:sp>
      <p:sp>
        <p:nvSpPr>
          <p:cNvPr id="147" name="Google Shape;147;p21"/>
          <p:cNvSpPr txBox="1">
            <a:spLocks noGrp="1"/>
          </p:cNvSpPr>
          <p:nvPr>
            <p:ph type="body" idx="1"/>
          </p:nvPr>
        </p:nvSpPr>
        <p:spPr>
          <a:xfrm>
            <a:off x="3380725" y="2072400"/>
            <a:ext cx="5064000" cy="1801200"/>
          </a:xfrm>
          <a:prstGeom prst="rect">
            <a:avLst/>
          </a:prstGeom>
        </p:spPr>
        <p:txBody>
          <a:bodyPr spcFirstLastPara="1" wrap="square" lIns="91425" tIns="91425" rIns="91425" bIns="91425" anchor="ctr" anchorCtr="0">
            <a:noAutofit/>
          </a:bodyPr>
          <a:lstStyle/>
          <a:p>
            <a:pPr marL="0" lvl="0" indent="0" algn="l" rtl="0">
              <a:spcBef>
                <a:spcPts val="600"/>
              </a:spcBef>
              <a:spcAft>
                <a:spcPts val="0"/>
              </a:spcAft>
              <a:buClr>
                <a:schemeClr val="dk1"/>
              </a:buClr>
              <a:buSzPts val="1100"/>
              <a:buFont typeface="Arial"/>
              <a:buNone/>
            </a:pPr>
            <a:r>
              <a:rPr lang="en-US" dirty="0"/>
              <a:t>I need money NOW!</a:t>
            </a:r>
            <a:endParaRPr dirty="0"/>
          </a:p>
        </p:txBody>
      </p:sp>
      <p:sp>
        <p:nvSpPr>
          <p:cNvPr id="148" name="Google Shape;148;p21"/>
          <p:cNvSpPr txBox="1">
            <a:spLocks noGrp="1"/>
          </p:cNvSpPr>
          <p:nvPr>
            <p:ph type="sldNum" idx="12"/>
          </p:nvPr>
        </p:nvSpPr>
        <p:spPr>
          <a:xfrm>
            <a:off x="8523157" y="4828331"/>
            <a:ext cx="548700" cy="3153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15</a:t>
            </a:fld>
            <a:endParaRPr/>
          </a:p>
        </p:txBody>
      </p:sp>
      <p:pic>
        <p:nvPicPr>
          <p:cNvPr id="1028" name="Picture 4">
            <a:extLst>
              <a:ext uri="{FF2B5EF4-FFF2-40B4-BE49-F238E27FC236}">
                <a16:creationId xmlns:a16="http://schemas.microsoft.com/office/drawing/2014/main" id="{E40E2AAF-984E-4469-AEBA-D01755B7372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7882" y="894649"/>
            <a:ext cx="4007224" cy="4007224"/>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a:extLst>
              <a:ext uri="{FF2B5EF4-FFF2-40B4-BE49-F238E27FC236}">
                <a16:creationId xmlns:a16="http://schemas.microsoft.com/office/drawing/2014/main" id="{4D906850-48BE-4D5E-8CDC-D4F873C81221}"/>
              </a:ext>
            </a:extLst>
          </p:cNvPr>
          <p:cNvPicPr>
            <a:picLocks noChangeAspect="1"/>
          </p:cNvPicPr>
          <p:nvPr/>
        </p:nvPicPr>
        <p:blipFill>
          <a:blip r:embed="rId4"/>
          <a:stretch>
            <a:fillRect/>
          </a:stretch>
        </p:blipFill>
        <p:spPr>
          <a:xfrm>
            <a:off x="0" y="4613290"/>
            <a:ext cx="530210" cy="530210"/>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7"/>
          <p:cNvSpPr txBox="1">
            <a:spLocks noGrp="1"/>
          </p:cNvSpPr>
          <p:nvPr>
            <p:ph type="title"/>
          </p:nvPr>
        </p:nvSpPr>
        <p:spPr>
          <a:xfrm>
            <a:off x="1165475" y="549649"/>
            <a:ext cx="6858000" cy="345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dirty="0">
                <a:solidFill>
                  <a:srgbClr val="39C0BA"/>
                </a:solidFill>
              </a:rPr>
              <a:t>How To Collect </a:t>
            </a:r>
            <a:endParaRPr dirty="0">
              <a:solidFill>
                <a:srgbClr val="39C0BA"/>
              </a:solidFill>
            </a:endParaRPr>
          </a:p>
        </p:txBody>
      </p:sp>
      <p:sp>
        <p:nvSpPr>
          <p:cNvPr id="109" name="Google Shape;109;p17"/>
          <p:cNvSpPr txBox="1">
            <a:spLocks noGrp="1"/>
          </p:cNvSpPr>
          <p:nvPr>
            <p:ph type="body" idx="1"/>
          </p:nvPr>
        </p:nvSpPr>
        <p:spPr>
          <a:xfrm>
            <a:off x="1165498" y="1158072"/>
            <a:ext cx="6858000" cy="3725700"/>
          </a:xfrm>
          <a:prstGeom prst="rect">
            <a:avLst/>
          </a:prstGeom>
        </p:spPr>
        <p:txBody>
          <a:bodyPr spcFirstLastPara="1" wrap="square" lIns="91425" tIns="91425" rIns="91425" bIns="91425" anchor="t" anchorCtr="0">
            <a:noAutofit/>
          </a:bodyPr>
          <a:lstStyle/>
          <a:p>
            <a:pPr marL="0" lvl="0" indent="0">
              <a:buNone/>
            </a:pPr>
            <a:r>
              <a:rPr lang="en-US" sz="2800" dirty="0"/>
              <a:t>CALL YOUR CUSTOMERS</a:t>
            </a:r>
            <a:endParaRPr sz="2800" dirty="0"/>
          </a:p>
          <a:p>
            <a:pPr marL="457200" lvl="0" indent="-381000" algn="l" rtl="0">
              <a:spcBef>
                <a:spcPts val="600"/>
              </a:spcBef>
              <a:spcAft>
                <a:spcPts val="0"/>
              </a:spcAft>
              <a:buClr>
                <a:schemeClr val="accent1"/>
              </a:buClr>
              <a:buSzPts val="2400"/>
              <a:buChar char="◦"/>
            </a:pPr>
            <a:r>
              <a:rPr lang="en-US" sz="2800" dirty="0"/>
              <a:t>Ask how they are doing – make it a personal call</a:t>
            </a:r>
          </a:p>
          <a:p>
            <a:pPr marL="457200" lvl="0" indent="-381000" algn="l" rtl="0">
              <a:spcBef>
                <a:spcPts val="600"/>
              </a:spcBef>
              <a:spcAft>
                <a:spcPts val="0"/>
              </a:spcAft>
              <a:buClr>
                <a:schemeClr val="accent1"/>
              </a:buClr>
              <a:buSzPts val="2400"/>
              <a:buChar char="◦"/>
            </a:pPr>
            <a:r>
              <a:rPr lang="en-US" sz="2800" dirty="0"/>
              <a:t>If large bill – ask for a small percentage each week </a:t>
            </a:r>
          </a:p>
          <a:p>
            <a:pPr marL="457200" lvl="0" indent="-381000" algn="l" rtl="0">
              <a:spcBef>
                <a:spcPts val="600"/>
              </a:spcBef>
              <a:spcAft>
                <a:spcPts val="0"/>
              </a:spcAft>
              <a:buClr>
                <a:schemeClr val="accent1"/>
              </a:buClr>
              <a:buSzPts val="2400"/>
              <a:buChar char="◦"/>
            </a:pPr>
            <a:r>
              <a:rPr lang="en-US" sz="2800" dirty="0"/>
              <a:t>Ask them for their thoughts and advice – document it</a:t>
            </a:r>
          </a:p>
          <a:p>
            <a:pPr marL="457200" lvl="0" indent="-381000" algn="l" rtl="0">
              <a:spcBef>
                <a:spcPts val="600"/>
              </a:spcBef>
              <a:spcAft>
                <a:spcPts val="0"/>
              </a:spcAft>
              <a:buClr>
                <a:schemeClr val="accent1"/>
              </a:buClr>
              <a:buSzPts val="2400"/>
              <a:buChar char="◦"/>
            </a:pPr>
            <a:endParaRPr lang="en-US" sz="2800" dirty="0"/>
          </a:p>
          <a:p>
            <a:pPr marL="457200" lvl="0" indent="-381000" algn="l" rtl="0">
              <a:spcBef>
                <a:spcPts val="600"/>
              </a:spcBef>
              <a:spcAft>
                <a:spcPts val="0"/>
              </a:spcAft>
              <a:buClr>
                <a:schemeClr val="accent1"/>
              </a:buClr>
              <a:buSzPts val="2400"/>
              <a:buChar char="◦"/>
            </a:pPr>
            <a:endParaRPr lang="en-US" sz="2800" dirty="0"/>
          </a:p>
          <a:p>
            <a:pPr marL="457200" lvl="0" indent="-381000" algn="l" rtl="0">
              <a:spcBef>
                <a:spcPts val="0"/>
              </a:spcBef>
              <a:spcAft>
                <a:spcPts val="0"/>
              </a:spcAft>
              <a:buClr>
                <a:schemeClr val="accent1"/>
              </a:buClr>
              <a:buSzPts val="2400"/>
              <a:buChar char="◦"/>
            </a:pPr>
            <a:endParaRPr lang="en-US" sz="3600" dirty="0"/>
          </a:p>
          <a:p>
            <a:pPr marL="457200" lvl="0" indent="-381000" algn="l" rtl="0">
              <a:spcBef>
                <a:spcPts val="0"/>
              </a:spcBef>
              <a:spcAft>
                <a:spcPts val="0"/>
              </a:spcAft>
              <a:buClr>
                <a:schemeClr val="accent1"/>
              </a:buClr>
              <a:buSzPts val="2400"/>
              <a:buChar char="◦"/>
            </a:pPr>
            <a:endParaRPr lang="en-US" sz="3600" dirty="0"/>
          </a:p>
        </p:txBody>
      </p:sp>
      <p:sp>
        <p:nvSpPr>
          <p:cNvPr id="110" name="Google Shape;110;p17"/>
          <p:cNvSpPr txBox="1">
            <a:spLocks noGrp="1"/>
          </p:cNvSpPr>
          <p:nvPr>
            <p:ph type="sldNum" idx="12"/>
          </p:nvPr>
        </p:nvSpPr>
        <p:spPr>
          <a:xfrm>
            <a:off x="8523157" y="4828331"/>
            <a:ext cx="548700" cy="3153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16</a:t>
            </a:fld>
            <a:endParaRPr/>
          </a:p>
        </p:txBody>
      </p:sp>
      <p:pic>
        <p:nvPicPr>
          <p:cNvPr id="5" name="Picture 4">
            <a:extLst>
              <a:ext uri="{FF2B5EF4-FFF2-40B4-BE49-F238E27FC236}">
                <a16:creationId xmlns:a16="http://schemas.microsoft.com/office/drawing/2014/main" id="{D7A2932E-8EBF-4E66-872F-B10C16DAC75A}"/>
              </a:ext>
            </a:extLst>
          </p:cNvPr>
          <p:cNvPicPr>
            <a:picLocks noChangeAspect="1"/>
          </p:cNvPicPr>
          <p:nvPr/>
        </p:nvPicPr>
        <p:blipFill>
          <a:blip r:embed="rId3"/>
          <a:stretch>
            <a:fillRect/>
          </a:stretch>
        </p:blipFill>
        <p:spPr>
          <a:xfrm>
            <a:off x="0" y="4613290"/>
            <a:ext cx="530210" cy="530210"/>
          </a:xfrm>
          <a:prstGeom prst="rect">
            <a:avLst/>
          </a:prstGeom>
        </p:spPr>
      </p:pic>
    </p:spTree>
    <p:extLst>
      <p:ext uri="{BB962C8B-B14F-4D97-AF65-F5344CB8AC3E}">
        <p14:creationId xmlns:p14="http://schemas.microsoft.com/office/powerpoint/2010/main" val="10961127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23"/>
          <p:cNvSpPr txBox="1">
            <a:spLocks noGrp="1"/>
          </p:cNvSpPr>
          <p:nvPr>
            <p:ph type="title"/>
          </p:nvPr>
        </p:nvSpPr>
        <p:spPr>
          <a:xfrm>
            <a:off x="1165475" y="549649"/>
            <a:ext cx="6858000" cy="345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dirty="0"/>
              <a:t>Open those lines of communication…</a:t>
            </a:r>
            <a:endParaRPr dirty="0"/>
          </a:p>
        </p:txBody>
      </p:sp>
      <p:sp>
        <p:nvSpPr>
          <p:cNvPr id="160" name="Google Shape;160;p23"/>
          <p:cNvSpPr/>
          <p:nvPr/>
        </p:nvSpPr>
        <p:spPr>
          <a:xfrm>
            <a:off x="3436209" y="1631925"/>
            <a:ext cx="2290800" cy="2273400"/>
          </a:xfrm>
          <a:prstGeom prst="ellipse">
            <a:avLst/>
          </a:prstGeom>
          <a:noFill/>
          <a:ln w="9525" cap="flat" cmpd="sng">
            <a:solidFill>
              <a:srgbClr val="F35B69"/>
            </a:solidFill>
            <a:prstDash val="dash"/>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2400" dirty="0">
                <a:solidFill>
                  <a:srgbClr val="F35B69"/>
                </a:solidFill>
                <a:latin typeface="Quicksand"/>
                <a:ea typeface="Quicksand"/>
                <a:cs typeface="Quicksand"/>
                <a:sym typeface="Quicksand"/>
              </a:rPr>
              <a:t>Success</a:t>
            </a:r>
            <a:endParaRPr sz="2400" dirty="0">
              <a:solidFill>
                <a:srgbClr val="F35B69"/>
              </a:solidFill>
              <a:latin typeface="Quicksand"/>
              <a:ea typeface="Quicksand"/>
              <a:cs typeface="Quicksand"/>
              <a:sym typeface="Quicksand"/>
            </a:endParaRPr>
          </a:p>
        </p:txBody>
      </p:sp>
      <p:sp>
        <p:nvSpPr>
          <p:cNvPr id="161" name="Google Shape;161;p23"/>
          <p:cNvSpPr/>
          <p:nvPr/>
        </p:nvSpPr>
        <p:spPr>
          <a:xfrm>
            <a:off x="1369925" y="1631925"/>
            <a:ext cx="2290800" cy="2273400"/>
          </a:xfrm>
          <a:prstGeom prst="ellipse">
            <a:avLst/>
          </a:prstGeom>
          <a:noFill/>
          <a:ln w="9525" cap="flat" cmpd="sng">
            <a:solidFill>
              <a:srgbClr val="39C0BA"/>
            </a:solidFill>
            <a:prstDash val="dash"/>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2400" dirty="0">
                <a:solidFill>
                  <a:srgbClr val="39C0BA"/>
                </a:solidFill>
                <a:latin typeface="Quicksand"/>
                <a:ea typeface="Quicksand"/>
                <a:cs typeface="Quicksand"/>
                <a:sym typeface="Quicksand"/>
              </a:rPr>
              <a:t>You</a:t>
            </a:r>
            <a:endParaRPr sz="2400" dirty="0">
              <a:solidFill>
                <a:srgbClr val="39C0BA"/>
              </a:solidFill>
              <a:latin typeface="Quicksand"/>
              <a:ea typeface="Quicksand"/>
              <a:cs typeface="Quicksand"/>
              <a:sym typeface="Quicksand"/>
            </a:endParaRPr>
          </a:p>
        </p:txBody>
      </p:sp>
      <p:sp>
        <p:nvSpPr>
          <p:cNvPr id="162" name="Google Shape;162;p23"/>
          <p:cNvSpPr/>
          <p:nvPr/>
        </p:nvSpPr>
        <p:spPr>
          <a:xfrm>
            <a:off x="5534528" y="1631925"/>
            <a:ext cx="2290800" cy="2273400"/>
          </a:xfrm>
          <a:prstGeom prst="ellipse">
            <a:avLst/>
          </a:prstGeom>
          <a:noFill/>
          <a:ln w="9525" cap="flat" cmpd="sng">
            <a:solidFill>
              <a:srgbClr val="6D9EEB"/>
            </a:solidFill>
            <a:prstDash val="dash"/>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2400" dirty="0">
                <a:solidFill>
                  <a:srgbClr val="6D9EEB"/>
                </a:solidFill>
                <a:latin typeface="Quicksand"/>
                <a:ea typeface="Quicksand"/>
                <a:cs typeface="Quicksand"/>
                <a:sym typeface="Quicksand"/>
              </a:rPr>
              <a:t>Customer</a:t>
            </a:r>
            <a:endParaRPr sz="2400" dirty="0">
              <a:solidFill>
                <a:srgbClr val="6D9EEB"/>
              </a:solidFill>
              <a:latin typeface="Quicksand"/>
              <a:ea typeface="Quicksand"/>
              <a:cs typeface="Quicksand"/>
              <a:sym typeface="Quicksand"/>
            </a:endParaRPr>
          </a:p>
        </p:txBody>
      </p:sp>
      <p:sp>
        <p:nvSpPr>
          <p:cNvPr id="163" name="Google Shape;163;p23"/>
          <p:cNvSpPr txBox="1">
            <a:spLocks noGrp="1"/>
          </p:cNvSpPr>
          <p:nvPr>
            <p:ph type="sldNum" idx="12"/>
          </p:nvPr>
        </p:nvSpPr>
        <p:spPr>
          <a:xfrm>
            <a:off x="8523157" y="4828331"/>
            <a:ext cx="548700" cy="3153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17</a:t>
            </a:fld>
            <a:endParaRPr/>
          </a:p>
        </p:txBody>
      </p:sp>
      <p:pic>
        <p:nvPicPr>
          <p:cNvPr id="7" name="Picture 6">
            <a:extLst>
              <a:ext uri="{FF2B5EF4-FFF2-40B4-BE49-F238E27FC236}">
                <a16:creationId xmlns:a16="http://schemas.microsoft.com/office/drawing/2014/main" id="{F504BC93-5212-4E4E-82F1-53B347E083A2}"/>
              </a:ext>
            </a:extLst>
          </p:cNvPr>
          <p:cNvPicPr>
            <a:picLocks noChangeAspect="1"/>
          </p:cNvPicPr>
          <p:nvPr/>
        </p:nvPicPr>
        <p:blipFill>
          <a:blip r:embed="rId3"/>
          <a:stretch>
            <a:fillRect/>
          </a:stretch>
        </p:blipFill>
        <p:spPr>
          <a:xfrm>
            <a:off x="0" y="4613290"/>
            <a:ext cx="530210" cy="530210"/>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15"/>
          <p:cNvSpPr txBox="1">
            <a:spLocks noGrp="1"/>
          </p:cNvSpPr>
          <p:nvPr>
            <p:ph type="ctrTitle"/>
          </p:nvPr>
        </p:nvSpPr>
        <p:spPr>
          <a:xfrm>
            <a:off x="1530175" y="2307788"/>
            <a:ext cx="6767100" cy="5322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US" dirty="0"/>
              <a:t>Outside the Box</a:t>
            </a:r>
            <a:endParaRPr dirty="0"/>
          </a:p>
        </p:txBody>
      </p:sp>
      <p:sp>
        <p:nvSpPr>
          <p:cNvPr id="96" name="Google Shape;96;p15"/>
          <p:cNvSpPr txBox="1"/>
          <p:nvPr/>
        </p:nvSpPr>
        <p:spPr>
          <a:xfrm>
            <a:off x="526358" y="2279925"/>
            <a:ext cx="802500" cy="5898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3000">
                <a:solidFill>
                  <a:srgbClr val="2E3037"/>
                </a:solidFill>
                <a:latin typeface="Quicksand"/>
                <a:ea typeface="Quicksand"/>
                <a:cs typeface="Quicksand"/>
                <a:sym typeface="Quicksand"/>
              </a:rPr>
              <a:t>1</a:t>
            </a:r>
            <a:endParaRPr sz="3000">
              <a:solidFill>
                <a:srgbClr val="2E3037"/>
              </a:solidFill>
              <a:latin typeface="Quicksand"/>
              <a:ea typeface="Quicksand"/>
              <a:cs typeface="Quicksand"/>
              <a:sym typeface="Quicksand"/>
            </a:endParaRPr>
          </a:p>
        </p:txBody>
      </p:sp>
      <p:sp>
        <p:nvSpPr>
          <p:cNvPr id="97" name="Google Shape;97;p15"/>
          <p:cNvSpPr txBox="1">
            <a:spLocks noGrp="1"/>
          </p:cNvSpPr>
          <p:nvPr>
            <p:ph type="sldNum" idx="12"/>
          </p:nvPr>
        </p:nvSpPr>
        <p:spPr>
          <a:xfrm>
            <a:off x="8523157" y="4828331"/>
            <a:ext cx="548700" cy="3153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18</a:t>
            </a:fld>
            <a:endParaRPr/>
          </a:p>
        </p:txBody>
      </p:sp>
      <p:pic>
        <p:nvPicPr>
          <p:cNvPr id="5" name="Picture 4">
            <a:extLst>
              <a:ext uri="{FF2B5EF4-FFF2-40B4-BE49-F238E27FC236}">
                <a16:creationId xmlns:a16="http://schemas.microsoft.com/office/drawing/2014/main" id="{4E51D4EC-8C8D-4767-ADF0-9112E8358EBA}"/>
              </a:ext>
            </a:extLst>
          </p:cNvPr>
          <p:cNvPicPr>
            <a:picLocks noChangeAspect="1"/>
          </p:cNvPicPr>
          <p:nvPr/>
        </p:nvPicPr>
        <p:blipFill>
          <a:blip r:embed="rId3"/>
          <a:stretch>
            <a:fillRect/>
          </a:stretch>
        </p:blipFill>
        <p:spPr>
          <a:xfrm>
            <a:off x="0" y="4613290"/>
            <a:ext cx="530210" cy="530210"/>
          </a:xfrm>
          <a:prstGeom prst="rect">
            <a:avLst/>
          </a:prstGeom>
        </p:spPr>
      </p:pic>
    </p:spTree>
    <p:extLst>
      <p:ext uri="{BB962C8B-B14F-4D97-AF65-F5344CB8AC3E}">
        <p14:creationId xmlns:p14="http://schemas.microsoft.com/office/powerpoint/2010/main" val="35426561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16"/>
          <p:cNvSpPr txBox="1">
            <a:spLocks noGrp="1"/>
          </p:cNvSpPr>
          <p:nvPr>
            <p:ph type="body" idx="1"/>
          </p:nvPr>
        </p:nvSpPr>
        <p:spPr>
          <a:xfrm>
            <a:off x="1633225" y="2161800"/>
            <a:ext cx="6700500" cy="819900"/>
          </a:xfrm>
          <a:prstGeom prst="rect">
            <a:avLst/>
          </a:prstGeom>
        </p:spPr>
        <p:txBody>
          <a:bodyPr spcFirstLastPara="1" wrap="square" lIns="91425" tIns="91425" rIns="91425" bIns="91425" anchor="ctr" anchorCtr="0">
            <a:noAutofit/>
          </a:bodyPr>
          <a:lstStyle/>
          <a:p>
            <a:pPr marL="0" lvl="0" indent="0" algn="l" rtl="0">
              <a:spcBef>
                <a:spcPts val="600"/>
              </a:spcBef>
              <a:spcAft>
                <a:spcPts val="0"/>
              </a:spcAft>
              <a:buNone/>
            </a:pPr>
            <a:r>
              <a:rPr lang="en-US" dirty="0"/>
              <a:t>The cure for Apple is not cost-cutting.  The cure for Apple is to innovate its way out of its current predicament.   ~Steve Jobs~</a:t>
            </a:r>
            <a:endParaRPr dirty="0"/>
          </a:p>
        </p:txBody>
      </p:sp>
      <p:sp>
        <p:nvSpPr>
          <p:cNvPr id="103" name="Google Shape;103;p16"/>
          <p:cNvSpPr txBox="1">
            <a:spLocks noGrp="1"/>
          </p:cNvSpPr>
          <p:nvPr>
            <p:ph type="sldNum" idx="12"/>
          </p:nvPr>
        </p:nvSpPr>
        <p:spPr>
          <a:xfrm>
            <a:off x="8523157" y="4828331"/>
            <a:ext cx="548700" cy="3153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19</a:t>
            </a:fld>
            <a:endParaRPr/>
          </a:p>
        </p:txBody>
      </p:sp>
      <p:pic>
        <p:nvPicPr>
          <p:cNvPr id="4" name="Picture 3">
            <a:extLst>
              <a:ext uri="{FF2B5EF4-FFF2-40B4-BE49-F238E27FC236}">
                <a16:creationId xmlns:a16="http://schemas.microsoft.com/office/drawing/2014/main" id="{16C170D6-10FB-4549-A719-163A018A83B2}"/>
              </a:ext>
            </a:extLst>
          </p:cNvPr>
          <p:cNvPicPr>
            <a:picLocks noChangeAspect="1"/>
          </p:cNvPicPr>
          <p:nvPr/>
        </p:nvPicPr>
        <p:blipFill>
          <a:blip r:embed="rId3"/>
          <a:stretch>
            <a:fillRect/>
          </a:stretch>
        </p:blipFill>
        <p:spPr>
          <a:xfrm>
            <a:off x="0" y="4613290"/>
            <a:ext cx="530210" cy="530210"/>
          </a:xfrm>
          <a:prstGeom prst="rect">
            <a:avLst/>
          </a:prstGeom>
        </p:spPr>
      </p:pic>
    </p:spTree>
    <p:extLst>
      <p:ext uri="{BB962C8B-B14F-4D97-AF65-F5344CB8AC3E}">
        <p14:creationId xmlns:p14="http://schemas.microsoft.com/office/powerpoint/2010/main" val="3942277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p13"/>
          <p:cNvSpPr txBox="1">
            <a:spLocks noGrp="1"/>
          </p:cNvSpPr>
          <p:nvPr>
            <p:ph type="title"/>
          </p:nvPr>
        </p:nvSpPr>
        <p:spPr>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sz="2400" dirty="0"/>
              <a:t>Agenda</a:t>
            </a:r>
            <a:endParaRPr sz="2400" dirty="0"/>
          </a:p>
        </p:txBody>
      </p:sp>
      <p:sp>
        <p:nvSpPr>
          <p:cNvPr id="3" name="Text Placeholder 2">
            <a:extLst>
              <a:ext uri="{FF2B5EF4-FFF2-40B4-BE49-F238E27FC236}">
                <a16:creationId xmlns:a16="http://schemas.microsoft.com/office/drawing/2014/main" id="{10D00A87-BA31-4979-AF27-842E3B9C3882}"/>
              </a:ext>
            </a:extLst>
          </p:cNvPr>
          <p:cNvSpPr>
            <a:spLocks noGrp="1"/>
          </p:cNvSpPr>
          <p:nvPr>
            <p:ph type="body" idx="1"/>
          </p:nvPr>
        </p:nvSpPr>
        <p:spPr/>
        <p:txBody>
          <a:bodyPr/>
          <a:lstStyle/>
          <a:p>
            <a:r>
              <a:rPr lang="en-US" dirty="0"/>
              <a:t>Welcome</a:t>
            </a:r>
          </a:p>
          <a:p>
            <a:r>
              <a:rPr lang="en-US" dirty="0"/>
              <a:t>Cost Cutting</a:t>
            </a:r>
          </a:p>
          <a:p>
            <a:r>
              <a:rPr lang="en-US" dirty="0"/>
              <a:t>Banking</a:t>
            </a:r>
          </a:p>
          <a:p>
            <a:r>
              <a:rPr lang="en-US" dirty="0"/>
              <a:t>Collections</a:t>
            </a:r>
          </a:p>
          <a:p>
            <a:r>
              <a:rPr lang="en-US" dirty="0"/>
              <a:t>Outside the Box</a:t>
            </a:r>
          </a:p>
          <a:p>
            <a:pPr marL="38100" indent="0">
              <a:buNone/>
            </a:pPr>
            <a:endParaRPr lang="en-US" dirty="0"/>
          </a:p>
        </p:txBody>
      </p:sp>
      <p:sp>
        <p:nvSpPr>
          <p:cNvPr id="80" name="Google Shape;80;p13"/>
          <p:cNvSpPr txBox="1">
            <a:spLocks noGrp="1"/>
          </p:cNvSpPr>
          <p:nvPr>
            <p:ph type="sldNum" idx="12"/>
          </p:nvPr>
        </p:nvSpPr>
        <p:spPr>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2</a:t>
            </a:fld>
            <a:endParaRPr/>
          </a:p>
        </p:txBody>
      </p:sp>
      <p:pic>
        <p:nvPicPr>
          <p:cNvPr id="9" name="Picture 8">
            <a:extLst>
              <a:ext uri="{FF2B5EF4-FFF2-40B4-BE49-F238E27FC236}">
                <a16:creationId xmlns:a16="http://schemas.microsoft.com/office/drawing/2014/main" id="{C9AC7E40-6661-4383-9113-39E49D9C3491}"/>
              </a:ext>
            </a:extLst>
          </p:cNvPr>
          <p:cNvPicPr>
            <a:picLocks noChangeAspect="1"/>
          </p:cNvPicPr>
          <p:nvPr/>
        </p:nvPicPr>
        <p:blipFill>
          <a:blip r:embed="rId3"/>
          <a:stretch>
            <a:fillRect/>
          </a:stretch>
        </p:blipFill>
        <p:spPr>
          <a:xfrm>
            <a:off x="0" y="4613290"/>
            <a:ext cx="530210" cy="530210"/>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4" name="Title 3">
            <a:extLst>
              <a:ext uri="{FF2B5EF4-FFF2-40B4-BE49-F238E27FC236}">
                <a16:creationId xmlns:a16="http://schemas.microsoft.com/office/drawing/2014/main" id="{0240F204-81EA-4C72-A089-1669B444E0AB}"/>
              </a:ext>
            </a:extLst>
          </p:cNvPr>
          <p:cNvSpPr>
            <a:spLocks noGrp="1"/>
          </p:cNvSpPr>
          <p:nvPr>
            <p:ph type="title"/>
          </p:nvPr>
        </p:nvSpPr>
        <p:spPr/>
        <p:txBody>
          <a:bodyPr/>
          <a:lstStyle/>
          <a:p>
            <a:r>
              <a:rPr lang="en-US" dirty="0"/>
              <a:t>Budget!</a:t>
            </a:r>
          </a:p>
        </p:txBody>
      </p:sp>
      <p:sp>
        <p:nvSpPr>
          <p:cNvPr id="110" name="Google Shape;110;p17"/>
          <p:cNvSpPr txBox="1">
            <a:spLocks noGrp="1"/>
          </p:cNvSpPr>
          <p:nvPr>
            <p:ph type="sldNum" idx="12"/>
          </p:nvPr>
        </p:nvSpPr>
        <p:spPr>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20</a:t>
            </a:fld>
            <a:endParaRPr/>
          </a:p>
        </p:txBody>
      </p:sp>
      <p:sp>
        <p:nvSpPr>
          <p:cNvPr id="109" name="Google Shape;109;p17"/>
          <p:cNvSpPr txBox="1">
            <a:spLocks noGrp="1"/>
          </p:cNvSpPr>
          <p:nvPr>
            <p:ph type="body" idx="4294967295"/>
          </p:nvPr>
        </p:nvSpPr>
        <p:spPr>
          <a:xfrm>
            <a:off x="2286000" y="1157288"/>
            <a:ext cx="6858000" cy="3725862"/>
          </a:xfrm>
          <a:prstGeom prst="rect">
            <a:avLst/>
          </a:prstGeom>
        </p:spPr>
        <p:txBody>
          <a:bodyPr spcFirstLastPara="1" wrap="square" lIns="91425" tIns="91425" rIns="91425" bIns="91425" anchor="t" anchorCtr="0">
            <a:noAutofit/>
          </a:bodyPr>
          <a:lstStyle/>
          <a:p>
            <a:pPr marL="457200" lvl="0" indent="-381000" algn="l" rtl="0">
              <a:spcBef>
                <a:spcPts val="600"/>
              </a:spcBef>
              <a:spcAft>
                <a:spcPts val="0"/>
              </a:spcAft>
              <a:buClr>
                <a:schemeClr val="accent1"/>
              </a:buClr>
              <a:buSzPts val="2400"/>
              <a:buChar char="◦"/>
            </a:pPr>
            <a:endParaRPr lang="en-US" sz="2800" dirty="0"/>
          </a:p>
          <a:p>
            <a:pPr marL="457200" lvl="0" indent="-381000" algn="l" rtl="0">
              <a:spcBef>
                <a:spcPts val="0"/>
              </a:spcBef>
              <a:spcAft>
                <a:spcPts val="0"/>
              </a:spcAft>
              <a:buClr>
                <a:schemeClr val="accent1"/>
              </a:buClr>
              <a:buSzPts val="2400"/>
              <a:buChar char="◦"/>
            </a:pPr>
            <a:endParaRPr lang="en-US" sz="3600" dirty="0"/>
          </a:p>
          <a:p>
            <a:pPr marL="457200" lvl="0" indent="-381000" algn="l" rtl="0">
              <a:spcBef>
                <a:spcPts val="0"/>
              </a:spcBef>
              <a:spcAft>
                <a:spcPts val="0"/>
              </a:spcAft>
              <a:buClr>
                <a:schemeClr val="accent1"/>
              </a:buClr>
              <a:buSzPts val="2400"/>
              <a:buChar char="◦"/>
            </a:pPr>
            <a:endParaRPr lang="en-US" sz="3600" dirty="0"/>
          </a:p>
        </p:txBody>
      </p:sp>
      <p:pic>
        <p:nvPicPr>
          <p:cNvPr id="3074" name="Picture 2" descr="HD wallpaper: Budget And Finance Tracking Photo, Business, Office ...">
            <a:extLst>
              <a:ext uri="{FF2B5EF4-FFF2-40B4-BE49-F238E27FC236}">
                <a16:creationId xmlns:a16="http://schemas.microsoft.com/office/drawing/2014/main" id="{690429AC-52E2-4D80-A276-6D346EEB968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4188" y="970508"/>
            <a:ext cx="6255623" cy="4172992"/>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a:extLst>
              <a:ext uri="{FF2B5EF4-FFF2-40B4-BE49-F238E27FC236}">
                <a16:creationId xmlns:a16="http://schemas.microsoft.com/office/drawing/2014/main" id="{A4BDC030-7EFB-474B-A1EC-777ECE7EED62}"/>
              </a:ext>
            </a:extLst>
          </p:cNvPr>
          <p:cNvPicPr>
            <a:picLocks noChangeAspect="1"/>
          </p:cNvPicPr>
          <p:nvPr/>
        </p:nvPicPr>
        <p:blipFill>
          <a:blip r:embed="rId4"/>
          <a:stretch>
            <a:fillRect/>
          </a:stretch>
        </p:blipFill>
        <p:spPr>
          <a:xfrm>
            <a:off x="0" y="4613290"/>
            <a:ext cx="530210" cy="530210"/>
          </a:xfrm>
          <a:prstGeom prst="rect">
            <a:avLst/>
          </a:prstGeom>
        </p:spPr>
      </p:pic>
    </p:spTree>
    <p:extLst>
      <p:ext uri="{BB962C8B-B14F-4D97-AF65-F5344CB8AC3E}">
        <p14:creationId xmlns:p14="http://schemas.microsoft.com/office/powerpoint/2010/main" val="14535492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4" name="Title 3">
            <a:extLst>
              <a:ext uri="{FF2B5EF4-FFF2-40B4-BE49-F238E27FC236}">
                <a16:creationId xmlns:a16="http://schemas.microsoft.com/office/drawing/2014/main" id="{0240F204-81EA-4C72-A089-1669B444E0AB}"/>
              </a:ext>
            </a:extLst>
          </p:cNvPr>
          <p:cNvSpPr>
            <a:spLocks noGrp="1"/>
          </p:cNvSpPr>
          <p:nvPr>
            <p:ph type="title"/>
          </p:nvPr>
        </p:nvSpPr>
        <p:spPr/>
        <p:txBody>
          <a:bodyPr/>
          <a:lstStyle/>
          <a:p>
            <a:r>
              <a:rPr lang="en-US" dirty="0"/>
              <a:t>Open or Close Doors</a:t>
            </a:r>
          </a:p>
        </p:txBody>
      </p:sp>
      <p:sp>
        <p:nvSpPr>
          <p:cNvPr id="110" name="Google Shape;110;p17"/>
          <p:cNvSpPr txBox="1">
            <a:spLocks noGrp="1"/>
          </p:cNvSpPr>
          <p:nvPr>
            <p:ph type="sldNum" idx="12"/>
          </p:nvPr>
        </p:nvSpPr>
        <p:spPr>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21</a:t>
            </a:fld>
            <a:endParaRPr/>
          </a:p>
        </p:txBody>
      </p:sp>
      <p:sp>
        <p:nvSpPr>
          <p:cNvPr id="109" name="Google Shape;109;p17"/>
          <p:cNvSpPr txBox="1">
            <a:spLocks noGrp="1"/>
          </p:cNvSpPr>
          <p:nvPr>
            <p:ph type="body" idx="4294967295"/>
          </p:nvPr>
        </p:nvSpPr>
        <p:spPr>
          <a:xfrm>
            <a:off x="2286000" y="1157288"/>
            <a:ext cx="6858000" cy="3725862"/>
          </a:xfrm>
          <a:prstGeom prst="rect">
            <a:avLst/>
          </a:prstGeom>
        </p:spPr>
        <p:txBody>
          <a:bodyPr spcFirstLastPara="1" wrap="square" lIns="91425" tIns="91425" rIns="91425" bIns="91425" anchor="t" anchorCtr="0">
            <a:noAutofit/>
          </a:bodyPr>
          <a:lstStyle/>
          <a:p>
            <a:pPr marL="457200" lvl="0" indent="-381000" algn="l" rtl="0">
              <a:spcBef>
                <a:spcPts val="600"/>
              </a:spcBef>
              <a:spcAft>
                <a:spcPts val="0"/>
              </a:spcAft>
              <a:buClr>
                <a:schemeClr val="accent1"/>
              </a:buClr>
              <a:buSzPts val="2400"/>
              <a:buChar char="◦"/>
            </a:pPr>
            <a:endParaRPr lang="en-US" sz="2800" dirty="0"/>
          </a:p>
          <a:p>
            <a:pPr marL="457200" lvl="0" indent="-381000" algn="l" rtl="0">
              <a:spcBef>
                <a:spcPts val="0"/>
              </a:spcBef>
              <a:spcAft>
                <a:spcPts val="0"/>
              </a:spcAft>
              <a:buClr>
                <a:schemeClr val="accent1"/>
              </a:buClr>
              <a:buSzPts val="2400"/>
              <a:buChar char="◦"/>
            </a:pPr>
            <a:endParaRPr lang="en-US" sz="3600" dirty="0"/>
          </a:p>
          <a:p>
            <a:pPr marL="457200" lvl="0" indent="-381000" algn="l" rtl="0">
              <a:spcBef>
                <a:spcPts val="0"/>
              </a:spcBef>
              <a:spcAft>
                <a:spcPts val="0"/>
              </a:spcAft>
              <a:buClr>
                <a:schemeClr val="accent1"/>
              </a:buClr>
              <a:buSzPts val="2400"/>
              <a:buChar char="◦"/>
            </a:pPr>
            <a:endParaRPr lang="en-US" sz="3600" dirty="0"/>
          </a:p>
        </p:txBody>
      </p:sp>
      <p:pic>
        <p:nvPicPr>
          <p:cNvPr id="4098" name="Picture 2" descr="Open doors,open,exit,doorway,freedom - free image from needpix.com">
            <a:extLst>
              <a:ext uri="{FF2B5EF4-FFF2-40B4-BE49-F238E27FC236}">
                <a16:creationId xmlns:a16="http://schemas.microsoft.com/office/drawing/2014/main" id="{2B1327E5-A670-4120-8CD2-9A6FB25E276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91810" y="990978"/>
            <a:ext cx="6020080" cy="4058481"/>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a:extLst>
              <a:ext uri="{FF2B5EF4-FFF2-40B4-BE49-F238E27FC236}">
                <a16:creationId xmlns:a16="http://schemas.microsoft.com/office/drawing/2014/main" id="{09AA6DEF-6E85-4803-A129-AADB0513F592}"/>
              </a:ext>
            </a:extLst>
          </p:cNvPr>
          <p:cNvPicPr>
            <a:picLocks noChangeAspect="1"/>
          </p:cNvPicPr>
          <p:nvPr/>
        </p:nvPicPr>
        <p:blipFill>
          <a:blip r:embed="rId4"/>
          <a:stretch>
            <a:fillRect/>
          </a:stretch>
        </p:blipFill>
        <p:spPr>
          <a:xfrm>
            <a:off x="0" y="4613290"/>
            <a:ext cx="530210" cy="530210"/>
          </a:xfrm>
          <a:prstGeom prst="rect">
            <a:avLst/>
          </a:prstGeom>
        </p:spPr>
      </p:pic>
    </p:spTree>
    <p:extLst>
      <p:ext uri="{BB962C8B-B14F-4D97-AF65-F5344CB8AC3E}">
        <p14:creationId xmlns:p14="http://schemas.microsoft.com/office/powerpoint/2010/main" val="10173772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4" name="Title 3">
            <a:extLst>
              <a:ext uri="{FF2B5EF4-FFF2-40B4-BE49-F238E27FC236}">
                <a16:creationId xmlns:a16="http://schemas.microsoft.com/office/drawing/2014/main" id="{0240F204-81EA-4C72-A089-1669B444E0AB}"/>
              </a:ext>
            </a:extLst>
          </p:cNvPr>
          <p:cNvSpPr>
            <a:spLocks noGrp="1"/>
          </p:cNvSpPr>
          <p:nvPr>
            <p:ph type="title"/>
          </p:nvPr>
        </p:nvSpPr>
        <p:spPr/>
        <p:txBody>
          <a:bodyPr/>
          <a:lstStyle/>
          <a:p>
            <a:r>
              <a:rPr lang="en-US" dirty="0"/>
              <a:t>Fingers on the Pulse</a:t>
            </a:r>
          </a:p>
        </p:txBody>
      </p:sp>
      <p:sp>
        <p:nvSpPr>
          <p:cNvPr id="110" name="Google Shape;110;p17"/>
          <p:cNvSpPr txBox="1">
            <a:spLocks noGrp="1"/>
          </p:cNvSpPr>
          <p:nvPr>
            <p:ph type="sldNum" idx="12"/>
          </p:nvPr>
        </p:nvSpPr>
        <p:spPr>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22</a:t>
            </a:fld>
            <a:endParaRPr/>
          </a:p>
        </p:txBody>
      </p:sp>
      <p:sp>
        <p:nvSpPr>
          <p:cNvPr id="109" name="Google Shape;109;p17"/>
          <p:cNvSpPr txBox="1">
            <a:spLocks noGrp="1"/>
          </p:cNvSpPr>
          <p:nvPr>
            <p:ph type="body" idx="4294967295"/>
          </p:nvPr>
        </p:nvSpPr>
        <p:spPr>
          <a:xfrm>
            <a:off x="2286000" y="1157288"/>
            <a:ext cx="6858000" cy="3725862"/>
          </a:xfrm>
          <a:prstGeom prst="rect">
            <a:avLst/>
          </a:prstGeom>
        </p:spPr>
        <p:txBody>
          <a:bodyPr spcFirstLastPara="1" wrap="square" lIns="91425" tIns="91425" rIns="91425" bIns="91425" anchor="t" anchorCtr="0">
            <a:noAutofit/>
          </a:bodyPr>
          <a:lstStyle/>
          <a:p>
            <a:pPr marL="457200" lvl="0" indent="-381000" algn="l" rtl="0">
              <a:spcBef>
                <a:spcPts val="600"/>
              </a:spcBef>
              <a:spcAft>
                <a:spcPts val="0"/>
              </a:spcAft>
              <a:buClr>
                <a:schemeClr val="accent1"/>
              </a:buClr>
              <a:buSzPts val="2400"/>
              <a:buChar char="◦"/>
            </a:pPr>
            <a:endParaRPr lang="en-US" sz="2800" dirty="0"/>
          </a:p>
          <a:p>
            <a:pPr marL="457200" lvl="0" indent="-381000" algn="l" rtl="0">
              <a:spcBef>
                <a:spcPts val="0"/>
              </a:spcBef>
              <a:spcAft>
                <a:spcPts val="0"/>
              </a:spcAft>
              <a:buClr>
                <a:schemeClr val="accent1"/>
              </a:buClr>
              <a:buSzPts val="2400"/>
              <a:buChar char="◦"/>
            </a:pPr>
            <a:endParaRPr lang="en-US" sz="3600" dirty="0"/>
          </a:p>
          <a:p>
            <a:pPr marL="457200" lvl="0" indent="-381000" algn="l" rtl="0">
              <a:spcBef>
                <a:spcPts val="0"/>
              </a:spcBef>
              <a:spcAft>
                <a:spcPts val="0"/>
              </a:spcAft>
              <a:buClr>
                <a:schemeClr val="accent1"/>
              </a:buClr>
              <a:buSzPts val="2400"/>
              <a:buChar char="◦"/>
            </a:pPr>
            <a:endParaRPr lang="en-US" sz="3600" dirty="0"/>
          </a:p>
        </p:txBody>
      </p:sp>
      <p:pic>
        <p:nvPicPr>
          <p:cNvPr id="5122" name="Picture 2" descr="Pulse Health Heart - Free photo on Pixabay">
            <a:extLst>
              <a:ext uri="{FF2B5EF4-FFF2-40B4-BE49-F238E27FC236}">
                <a16:creationId xmlns:a16="http://schemas.microsoft.com/office/drawing/2014/main" id="{DAEE1386-E75F-41AF-AB28-DBA7F2B8167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01581" y="944137"/>
            <a:ext cx="6276944" cy="4152164"/>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a:extLst>
              <a:ext uri="{FF2B5EF4-FFF2-40B4-BE49-F238E27FC236}">
                <a16:creationId xmlns:a16="http://schemas.microsoft.com/office/drawing/2014/main" id="{EFD0CC39-C569-49BF-883D-BD137C2305A0}"/>
              </a:ext>
            </a:extLst>
          </p:cNvPr>
          <p:cNvPicPr>
            <a:picLocks noChangeAspect="1"/>
          </p:cNvPicPr>
          <p:nvPr/>
        </p:nvPicPr>
        <p:blipFill>
          <a:blip r:embed="rId4"/>
          <a:stretch>
            <a:fillRect/>
          </a:stretch>
        </p:blipFill>
        <p:spPr>
          <a:xfrm>
            <a:off x="0" y="4613290"/>
            <a:ext cx="530210" cy="530210"/>
          </a:xfrm>
          <a:prstGeom prst="rect">
            <a:avLst/>
          </a:prstGeom>
        </p:spPr>
      </p:pic>
    </p:spTree>
    <p:extLst>
      <p:ext uri="{BB962C8B-B14F-4D97-AF65-F5344CB8AC3E}">
        <p14:creationId xmlns:p14="http://schemas.microsoft.com/office/powerpoint/2010/main" val="6273006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Google Shape;201;p26"/>
          <p:cNvSpPr txBox="1">
            <a:spLocks noGrp="1"/>
          </p:cNvSpPr>
          <p:nvPr>
            <p:ph type="ctrTitle" idx="4294967295"/>
          </p:nvPr>
        </p:nvSpPr>
        <p:spPr>
          <a:xfrm>
            <a:off x="1377874" y="1991813"/>
            <a:ext cx="6878619" cy="1159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US" sz="6000" b="1" dirty="0">
                <a:solidFill>
                  <a:srgbClr val="2E3037"/>
                </a:solidFill>
              </a:rPr>
              <a:t>AND NOW….</a:t>
            </a:r>
            <a:endParaRPr sz="6000" b="1" dirty="0">
              <a:solidFill>
                <a:srgbClr val="2E3037"/>
              </a:solidFill>
            </a:endParaRPr>
          </a:p>
        </p:txBody>
      </p:sp>
      <p:sp>
        <p:nvSpPr>
          <p:cNvPr id="203" name="Google Shape;203;p26"/>
          <p:cNvSpPr txBox="1">
            <a:spLocks noGrp="1"/>
          </p:cNvSpPr>
          <p:nvPr>
            <p:ph type="sldNum" idx="12"/>
          </p:nvPr>
        </p:nvSpPr>
        <p:spPr>
          <a:xfrm>
            <a:off x="8523157" y="4828331"/>
            <a:ext cx="548700" cy="3153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23</a:t>
            </a:fld>
            <a:endParaRPr/>
          </a:p>
        </p:txBody>
      </p:sp>
      <p:pic>
        <p:nvPicPr>
          <p:cNvPr id="5" name="Picture 4">
            <a:extLst>
              <a:ext uri="{FF2B5EF4-FFF2-40B4-BE49-F238E27FC236}">
                <a16:creationId xmlns:a16="http://schemas.microsoft.com/office/drawing/2014/main" id="{702DC7EB-347C-4EE7-9E49-FA764FCBAA01}"/>
              </a:ext>
            </a:extLst>
          </p:cNvPr>
          <p:cNvPicPr>
            <a:picLocks noChangeAspect="1"/>
          </p:cNvPicPr>
          <p:nvPr/>
        </p:nvPicPr>
        <p:blipFill>
          <a:blip r:embed="rId3"/>
          <a:stretch>
            <a:fillRect/>
          </a:stretch>
        </p:blipFill>
        <p:spPr>
          <a:xfrm>
            <a:off x="0" y="4613290"/>
            <a:ext cx="530210" cy="530210"/>
          </a:xfrm>
          <a:prstGeom prst="rect">
            <a:avLst/>
          </a:prstGeom>
        </p:spPr>
      </p:pic>
    </p:spTree>
    <p:extLst>
      <p:ext uri="{BB962C8B-B14F-4D97-AF65-F5344CB8AC3E}">
        <p14:creationId xmlns:p14="http://schemas.microsoft.com/office/powerpoint/2010/main" val="24295199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4" name="Title 3">
            <a:extLst>
              <a:ext uri="{FF2B5EF4-FFF2-40B4-BE49-F238E27FC236}">
                <a16:creationId xmlns:a16="http://schemas.microsoft.com/office/drawing/2014/main" id="{0240F204-81EA-4C72-A089-1669B444E0AB}"/>
              </a:ext>
            </a:extLst>
          </p:cNvPr>
          <p:cNvSpPr>
            <a:spLocks noGrp="1"/>
          </p:cNvSpPr>
          <p:nvPr>
            <p:ph type="title"/>
          </p:nvPr>
        </p:nvSpPr>
        <p:spPr/>
        <p:txBody>
          <a:bodyPr/>
          <a:lstStyle/>
          <a:p>
            <a:r>
              <a:rPr lang="en-US" dirty="0"/>
              <a:t>Fingers on the Pulse</a:t>
            </a:r>
          </a:p>
        </p:txBody>
      </p:sp>
      <p:sp>
        <p:nvSpPr>
          <p:cNvPr id="110" name="Google Shape;110;p17"/>
          <p:cNvSpPr txBox="1">
            <a:spLocks noGrp="1"/>
          </p:cNvSpPr>
          <p:nvPr>
            <p:ph type="sldNum" idx="12"/>
          </p:nvPr>
        </p:nvSpPr>
        <p:spPr>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24</a:t>
            </a:fld>
            <a:endParaRPr/>
          </a:p>
        </p:txBody>
      </p:sp>
      <p:sp>
        <p:nvSpPr>
          <p:cNvPr id="109" name="Google Shape;109;p17"/>
          <p:cNvSpPr txBox="1">
            <a:spLocks noGrp="1"/>
          </p:cNvSpPr>
          <p:nvPr>
            <p:ph type="body" idx="4294967295"/>
          </p:nvPr>
        </p:nvSpPr>
        <p:spPr>
          <a:xfrm>
            <a:off x="2286000" y="1157288"/>
            <a:ext cx="6858000" cy="3725862"/>
          </a:xfrm>
          <a:prstGeom prst="rect">
            <a:avLst/>
          </a:prstGeom>
        </p:spPr>
        <p:txBody>
          <a:bodyPr spcFirstLastPara="1" wrap="square" lIns="91425" tIns="91425" rIns="91425" bIns="91425" anchor="t" anchorCtr="0">
            <a:noAutofit/>
          </a:bodyPr>
          <a:lstStyle/>
          <a:p>
            <a:pPr marL="457200" lvl="0" indent="-381000" algn="l" rtl="0">
              <a:spcBef>
                <a:spcPts val="600"/>
              </a:spcBef>
              <a:spcAft>
                <a:spcPts val="0"/>
              </a:spcAft>
              <a:buClr>
                <a:schemeClr val="accent1"/>
              </a:buClr>
              <a:buSzPts val="2400"/>
              <a:buChar char="◦"/>
            </a:pPr>
            <a:endParaRPr lang="en-US" sz="2800" dirty="0"/>
          </a:p>
          <a:p>
            <a:pPr marL="457200" lvl="0" indent="-381000" algn="l" rtl="0">
              <a:spcBef>
                <a:spcPts val="0"/>
              </a:spcBef>
              <a:spcAft>
                <a:spcPts val="0"/>
              </a:spcAft>
              <a:buClr>
                <a:schemeClr val="accent1"/>
              </a:buClr>
              <a:buSzPts val="2400"/>
              <a:buChar char="◦"/>
            </a:pPr>
            <a:endParaRPr lang="en-US" sz="3600" dirty="0"/>
          </a:p>
          <a:p>
            <a:pPr marL="457200" lvl="0" indent="-381000" algn="l" rtl="0">
              <a:spcBef>
                <a:spcPts val="0"/>
              </a:spcBef>
              <a:spcAft>
                <a:spcPts val="0"/>
              </a:spcAft>
              <a:buClr>
                <a:schemeClr val="accent1"/>
              </a:buClr>
              <a:buSzPts val="2400"/>
              <a:buChar char="◦"/>
            </a:pPr>
            <a:endParaRPr lang="en-US" sz="3600" dirty="0"/>
          </a:p>
        </p:txBody>
      </p:sp>
      <p:pic>
        <p:nvPicPr>
          <p:cNvPr id="7" name="Picture 6">
            <a:extLst>
              <a:ext uri="{FF2B5EF4-FFF2-40B4-BE49-F238E27FC236}">
                <a16:creationId xmlns:a16="http://schemas.microsoft.com/office/drawing/2014/main" id="{EFD0CC39-C569-49BF-883D-BD137C2305A0}"/>
              </a:ext>
            </a:extLst>
          </p:cNvPr>
          <p:cNvPicPr>
            <a:picLocks noChangeAspect="1"/>
          </p:cNvPicPr>
          <p:nvPr/>
        </p:nvPicPr>
        <p:blipFill>
          <a:blip r:embed="rId3"/>
          <a:stretch>
            <a:fillRect/>
          </a:stretch>
        </p:blipFill>
        <p:spPr>
          <a:xfrm>
            <a:off x="0" y="4613290"/>
            <a:ext cx="530210" cy="530210"/>
          </a:xfrm>
          <a:prstGeom prst="rect">
            <a:avLst/>
          </a:prstGeom>
        </p:spPr>
      </p:pic>
      <p:pic>
        <p:nvPicPr>
          <p:cNvPr id="6146" name="Picture 2" descr="Ticket, Yellow, Pass, Admit, Admission, Stub, Coupon">
            <a:extLst>
              <a:ext uri="{FF2B5EF4-FFF2-40B4-BE49-F238E27FC236}">
                <a16:creationId xmlns:a16="http://schemas.microsoft.com/office/drawing/2014/main" id="{FA42D978-6418-4895-83B9-C877E98D12E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66688"/>
            <a:ext cx="9144000" cy="4810125"/>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8953FE50-3018-423D-B819-9CAC296A397D}"/>
              </a:ext>
            </a:extLst>
          </p:cNvPr>
          <p:cNvSpPr txBox="1"/>
          <p:nvPr/>
        </p:nvSpPr>
        <p:spPr>
          <a:xfrm>
            <a:off x="753035" y="1134676"/>
            <a:ext cx="7120218" cy="2554545"/>
          </a:xfrm>
          <a:prstGeom prst="rect">
            <a:avLst/>
          </a:prstGeom>
          <a:noFill/>
        </p:spPr>
        <p:txBody>
          <a:bodyPr wrap="square" rtlCol="0">
            <a:spAutoFit/>
          </a:bodyPr>
          <a:lstStyle/>
          <a:p>
            <a:pPr algn="ctr"/>
            <a:r>
              <a:rPr lang="en-US" sz="4000" dirty="0"/>
              <a:t>Free One Hour Consultation </a:t>
            </a:r>
          </a:p>
          <a:p>
            <a:pPr algn="ctr"/>
            <a:r>
              <a:rPr lang="en-US" sz="4000" dirty="0"/>
              <a:t>Good Through: May 31, 2020</a:t>
            </a:r>
          </a:p>
          <a:p>
            <a:pPr algn="ctr"/>
            <a:r>
              <a:rPr lang="en-US" sz="4000" dirty="0"/>
              <a:t>Email: lois@loismargolin.com</a:t>
            </a:r>
          </a:p>
          <a:p>
            <a:pPr algn="ctr"/>
            <a:r>
              <a:rPr lang="en-US" sz="4000" dirty="0"/>
              <a:t>Mention This Webinar</a:t>
            </a:r>
          </a:p>
        </p:txBody>
      </p:sp>
    </p:spTree>
    <p:extLst>
      <p:ext uri="{BB962C8B-B14F-4D97-AF65-F5344CB8AC3E}">
        <p14:creationId xmlns:p14="http://schemas.microsoft.com/office/powerpoint/2010/main" val="25281616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13"/>
        <p:cNvGrpSpPr/>
        <p:nvPr/>
      </p:nvGrpSpPr>
      <p:grpSpPr>
        <a:xfrm>
          <a:off x="0" y="0"/>
          <a:ext cx="0" cy="0"/>
          <a:chOff x="0" y="0"/>
          <a:chExt cx="0" cy="0"/>
        </a:xfrm>
      </p:grpSpPr>
      <p:sp>
        <p:nvSpPr>
          <p:cNvPr id="314" name="Google Shape;314;p34"/>
          <p:cNvSpPr txBox="1">
            <a:spLocks noGrp="1"/>
          </p:cNvSpPr>
          <p:nvPr>
            <p:ph type="ctrTitle" idx="4294967295"/>
          </p:nvPr>
        </p:nvSpPr>
        <p:spPr>
          <a:xfrm>
            <a:off x="1336100" y="1183688"/>
            <a:ext cx="7337700" cy="11598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2200" b="1" dirty="0">
                <a:solidFill>
                  <a:srgbClr val="2E3037"/>
                </a:solidFill>
              </a:rPr>
              <a:t>Thanks!</a:t>
            </a:r>
            <a:endParaRPr sz="2200" b="1" dirty="0">
              <a:solidFill>
                <a:srgbClr val="2E3037"/>
              </a:solidFill>
            </a:endParaRPr>
          </a:p>
        </p:txBody>
      </p:sp>
      <p:sp>
        <p:nvSpPr>
          <p:cNvPr id="315" name="Google Shape;315;p34"/>
          <p:cNvSpPr txBox="1">
            <a:spLocks noGrp="1"/>
          </p:cNvSpPr>
          <p:nvPr>
            <p:ph type="subTitle" idx="4294967295"/>
          </p:nvPr>
        </p:nvSpPr>
        <p:spPr>
          <a:xfrm>
            <a:off x="1336100" y="2190788"/>
            <a:ext cx="7337700" cy="609600"/>
          </a:xfrm>
          <a:prstGeom prst="rect">
            <a:avLst/>
          </a:prstGeom>
        </p:spPr>
        <p:txBody>
          <a:bodyPr spcFirstLastPara="1" wrap="square" lIns="91425" tIns="91425" rIns="91425" bIns="91425" anchor="ctr" anchorCtr="0">
            <a:noAutofit/>
          </a:bodyPr>
          <a:lstStyle/>
          <a:p>
            <a:pPr marL="0" lvl="0" indent="0" algn="l" rtl="0">
              <a:spcBef>
                <a:spcPts val="600"/>
              </a:spcBef>
              <a:spcAft>
                <a:spcPts val="0"/>
              </a:spcAft>
              <a:buNone/>
            </a:pPr>
            <a:r>
              <a:rPr lang="en" sz="3600" b="1">
                <a:solidFill>
                  <a:srgbClr val="F3F3F3"/>
                </a:solidFill>
              </a:rPr>
              <a:t>ANY QUESTIONS?</a:t>
            </a:r>
            <a:endParaRPr sz="3600" b="1">
              <a:solidFill>
                <a:srgbClr val="F3F3F3"/>
              </a:solidFill>
            </a:endParaRPr>
          </a:p>
        </p:txBody>
      </p:sp>
      <p:sp>
        <p:nvSpPr>
          <p:cNvPr id="316" name="Google Shape;316;p34"/>
          <p:cNvSpPr txBox="1">
            <a:spLocks noGrp="1"/>
          </p:cNvSpPr>
          <p:nvPr>
            <p:ph type="body" idx="4294967295"/>
          </p:nvPr>
        </p:nvSpPr>
        <p:spPr>
          <a:xfrm>
            <a:off x="1336100" y="2771569"/>
            <a:ext cx="7337700" cy="8511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2200" dirty="0">
                <a:solidFill>
                  <a:srgbClr val="F3F3F3"/>
                </a:solidFill>
              </a:rPr>
              <a:t>You can find me at</a:t>
            </a:r>
            <a:endParaRPr sz="2200" dirty="0">
              <a:solidFill>
                <a:srgbClr val="F3F3F3"/>
              </a:solidFill>
            </a:endParaRPr>
          </a:p>
          <a:p>
            <a:pPr marL="0" lvl="0" indent="0" algn="l" rtl="0">
              <a:spcBef>
                <a:spcPts val="600"/>
              </a:spcBef>
              <a:spcAft>
                <a:spcPts val="0"/>
              </a:spcAft>
              <a:buNone/>
            </a:pPr>
            <a:r>
              <a:rPr lang="en" sz="2200" dirty="0">
                <a:solidFill>
                  <a:srgbClr val="F3F3F3"/>
                </a:solidFill>
              </a:rPr>
              <a:t>@</a:t>
            </a:r>
            <a:r>
              <a:rPr lang="en-US" sz="2200" dirty="0" err="1">
                <a:solidFill>
                  <a:srgbClr val="F3F3F3"/>
                </a:solidFill>
              </a:rPr>
              <a:t>loismargolinllc</a:t>
            </a:r>
            <a:endParaRPr lang="en-US" sz="2200" dirty="0">
              <a:solidFill>
                <a:srgbClr val="F3F3F3"/>
              </a:solidFill>
            </a:endParaRPr>
          </a:p>
          <a:p>
            <a:pPr marL="0" lvl="0" indent="0" algn="l" rtl="0">
              <a:spcBef>
                <a:spcPts val="600"/>
              </a:spcBef>
              <a:spcAft>
                <a:spcPts val="0"/>
              </a:spcAft>
              <a:buNone/>
            </a:pPr>
            <a:r>
              <a:rPr lang="en-US" sz="2200" dirty="0">
                <a:solidFill>
                  <a:srgbClr val="F3F3F3"/>
                </a:solidFill>
              </a:rPr>
              <a:t>lois@loismargolin.com</a:t>
            </a:r>
          </a:p>
          <a:p>
            <a:pPr marL="0" indent="0">
              <a:buNone/>
            </a:pPr>
            <a:r>
              <a:rPr lang="en-US" sz="2200" dirty="0">
                <a:solidFill>
                  <a:srgbClr val="F3F3F3"/>
                </a:solidFill>
              </a:rPr>
              <a:t>Lois Margolin, CPA</a:t>
            </a:r>
          </a:p>
          <a:p>
            <a:pPr marL="0" lvl="0" indent="0" algn="l" rtl="0">
              <a:spcBef>
                <a:spcPts val="600"/>
              </a:spcBef>
              <a:spcAft>
                <a:spcPts val="0"/>
              </a:spcAft>
              <a:buNone/>
            </a:pPr>
            <a:endParaRPr sz="2200" dirty="0">
              <a:solidFill>
                <a:srgbClr val="F3F3F3"/>
              </a:solidFill>
            </a:endParaRPr>
          </a:p>
        </p:txBody>
      </p:sp>
      <p:sp>
        <p:nvSpPr>
          <p:cNvPr id="317" name="Google Shape;317;p34"/>
          <p:cNvSpPr txBox="1">
            <a:spLocks noGrp="1"/>
          </p:cNvSpPr>
          <p:nvPr>
            <p:ph type="sldNum" idx="12"/>
          </p:nvPr>
        </p:nvSpPr>
        <p:spPr>
          <a:xfrm>
            <a:off x="8523157" y="4828331"/>
            <a:ext cx="548700" cy="3153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25</a:t>
            </a:fld>
            <a:endParaRPr/>
          </a:p>
        </p:txBody>
      </p:sp>
      <p:pic>
        <p:nvPicPr>
          <p:cNvPr id="6" name="Picture 5">
            <a:extLst>
              <a:ext uri="{FF2B5EF4-FFF2-40B4-BE49-F238E27FC236}">
                <a16:creationId xmlns:a16="http://schemas.microsoft.com/office/drawing/2014/main" id="{4AE5DE29-C7F0-4306-B0B1-BBC1DD3F3984}"/>
              </a:ext>
            </a:extLst>
          </p:cNvPr>
          <p:cNvPicPr>
            <a:picLocks noChangeAspect="1"/>
          </p:cNvPicPr>
          <p:nvPr/>
        </p:nvPicPr>
        <p:blipFill>
          <a:blip r:embed="rId3"/>
          <a:stretch>
            <a:fillRect/>
          </a:stretch>
        </p:blipFill>
        <p:spPr>
          <a:xfrm>
            <a:off x="0" y="4613290"/>
            <a:ext cx="530210" cy="530210"/>
          </a:xfrm>
          <a:prstGeom prst="rect">
            <a:avLst/>
          </a:prstGeo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2"/>
          <p:cNvSpPr txBox="1">
            <a:spLocks noGrp="1"/>
          </p:cNvSpPr>
          <p:nvPr>
            <p:ph type="ctrTitle"/>
          </p:nvPr>
        </p:nvSpPr>
        <p:spPr>
          <a:xfrm>
            <a:off x="1285558" y="1265331"/>
            <a:ext cx="6680400" cy="1159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Financial Business Survival Tips</a:t>
            </a:r>
            <a:br>
              <a:rPr lang="en-US" dirty="0"/>
            </a:br>
            <a:r>
              <a:rPr lang="en-US" dirty="0"/>
              <a:t>a Score Presentation</a:t>
            </a:r>
            <a:br>
              <a:rPr lang="en-US" dirty="0"/>
            </a:br>
            <a:r>
              <a:rPr lang="en-US" sz="2000" dirty="0"/>
              <a:t>by Lois Margolin. CPA</a:t>
            </a:r>
            <a:br>
              <a:rPr lang="en-US" sz="2000" dirty="0"/>
            </a:br>
            <a:r>
              <a:rPr lang="en-US" sz="2000" dirty="0"/>
              <a:t>lois@loismargolin.com</a:t>
            </a:r>
            <a:endParaRPr sz="2000" dirty="0"/>
          </a:p>
        </p:txBody>
      </p:sp>
      <p:pic>
        <p:nvPicPr>
          <p:cNvPr id="3" name="Picture 2">
            <a:extLst>
              <a:ext uri="{FF2B5EF4-FFF2-40B4-BE49-F238E27FC236}">
                <a16:creationId xmlns:a16="http://schemas.microsoft.com/office/drawing/2014/main" id="{95AFD08F-EB66-4C57-AA4D-B872A993364E}"/>
              </a:ext>
            </a:extLst>
          </p:cNvPr>
          <p:cNvPicPr>
            <a:picLocks noChangeAspect="1"/>
          </p:cNvPicPr>
          <p:nvPr/>
        </p:nvPicPr>
        <p:blipFill>
          <a:blip r:embed="rId3"/>
          <a:stretch>
            <a:fillRect/>
          </a:stretch>
        </p:blipFill>
        <p:spPr>
          <a:xfrm>
            <a:off x="0" y="4613290"/>
            <a:ext cx="530210" cy="530210"/>
          </a:xfrm>
          <a:prstGeom prst="rect">
            <a:avLst/>
          </a:prstGeom>
        </p:spPr>
      </p:pic>
    </p:spTree>
    <p:extLst>
      <p:ext uri="{BB962C8B-B14F-4D97-AF65-F5344CB8AC3E}">
        <p14:creationId xmlns:p14="http://schemas.microsoft.com/office/powerpoint/2010/main" val="342669782"/>
      </p:ext>
    </p:extLst>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4"/>
          <p:cNvSpPr txBox="1">
            <a:spLocks noGrp="1"/>
          </p:cNvSpPr>
          <p:nvPr>
            <p:ph type="ctrTitle" idx="4294967295"/>
          </p:nvPr>
        </p:nvSpPr>
        <p:spPr>
          <a:xfrm>
            <a:off x="2002275" y="1259888"/>
            <a:ext cx="6671400" cy="11598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2200" b="1">
                <a:solidFill>
                  <a:srgbClr val="2E3037"/>
                </a:solidFill>
              </a:rPr>
              <a:t>Hello!</a:t>
            </a:r>
            <a:endParaRPr sz="2200" b="1">
              <a:solidFill>
                <a:srgbClr val="2E3037"/>
              </a:solidFill>
            </a:endParaRPr>
          </a:p>
        </p:txBody>
      </p:sp>
      <p:sp>
        <p:nvSpPr>
          <p:cNvPr id="86" name="Google Shape;86;p14"/>
          <p:cNvSpPr txBox="1">
            <a:spLocks noGrp="1"/>
          </p:cNvSpPr>
          <p:nvPr>
            <p:ph type="subTitle" idx="4294967295"/>
          </p:nvPr>
        </p:nvSpPr>
        <p:spPr>
          <a:xfrm>
            <a:off x="2002275" y="2266988"/>
            <a:ext cx="6671400" cy="609600"/>
          </a:xfrm>
          <a:prstGeom prst="rect">
            <a:avLst/>
          </a:prstGeom>
        </p:spPr>
        <p:txBody>
          <a:bodyPr spcFirstLastPara="1" wrap="square" lIns="91425" tIns="91425" rIns="91425" bIns="91425" anchor="ctr" anchorCtr="0">
            <a:noAutofit/>
          </a:bodyPr>
          <a:lstStyle/>
          <a:p>
            <a:pPr marL="0" lvl="0" indent="0" algn="l" rtl="0">
              <a:spcBef>
                <a:spcPts val="600"/>
              </a:spcBef>
              <a:spcAft>
                <a:spcPts val="0"/>
              </a:spcAft>
              <a:buNone/>
            </a:pPr>
            <a:r>
              <a:rPr lang="en" sz="3600" b="1" dirty="0">
                <a:solidFill>
                  <a:srgbClr val="F3F3F3"/>
                </a:solidFill>
              </a:rPr>
              <a:t>I AM </a:t>
            </a:r>
            <a:r>
              <a:rPr lang="en-US" sz="3600" b="1" dirty="0">
                <a:solidFill>
                  <a:srgbClr val="F3F3F3"/>
                </a:solidFill>
              </a:rPr>
              <a:t>Lois Margolin</a:t>
            </a:r>
            <a:endParaRPr sz="3600" b="1" dirty="0">
              <a:solidFill>
                <a:srgbClr val="F3F3F3"/>
              </a:solidFill>
            </a:endParaRPr>
          </a:p>
        </p:txBody>
      </p:sp>
      <p:sp>
        <p:nvSpPr>
          <p:cNvPr id="87" name="Google Shape;87;p14"/>
          <p:cNvSpPr txBox="1">
            <a:spLocks noGrp="1"/>
          </p:cNvSpPr>
          <p:nvPr>
            <p:ph type="body" idx="4294967295"/>
          </p:nvPr>
        </p:nvSpPr>
        <p:spPr>
          <a:xfrm>
            <a:off x="2002275" y="2847769"/>
            <a:ext cx="6671400" cy="8511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 sz="2200" dirty="0">
                <a:solidFill>
                  <a:srgbClr val="F3F3F3"/>
                </a:solidFill>
              </a:rPr>
              <a:t>I am here because </a:t>
            </a:r>
            <a:r>
              <a:rPr lang="en-US" sz="2200" dirty="0">
                <a:solidFill>
                  <a:srgbClr val="F3F3F3"/>
                </a:solidFill>
              </a:rPr>
              <a:t>I have been where you are now!</a:t>
            </a:r>
            <a:endParaRPr sz="2200" dirty="0">
              <a:solidFill>
                <a:srgbClr val="F3F3F3"/>
              </a:solidFill>
            </a:endParaRPr>
          </a:p>
        </p:txBody>
      </p:sp>
      <p:sp>
        <p:nvSpPr>
          <p:cNvPr id="89" name="Google Shape;89;p14"/>
          <p:cNvSpPr txBox="1">
            <a:spLocks noGrp="1"/>
          </p:cNvSpPr>
          <p:nvPr>
            <p:ph type="sldNum" idx="12"/>
          </p:nvPr>
        </p:nvSpPr>
        <p:spPr>
          <a:xfrm>
            <a:off x="8523157" y="4828331"/>
            <a:ext cx="548700" cy="3153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3</a:t>
            </a:fld>
            <a:endParaRPr/>
          </a:p>
        </p:txBody>
      </p:sp>
      <p:pic>
        <p:nvPicPr>
          <p:cNvPr id="7" name="Picture 6">
            <a:extLst>
              <a:ext uri="{FF2B5EF4-FFF2-40B4-BE49-F238E27FC236}">
                <a16:creationId xmlns:a16="http://schemas.microsoft.com/office/drawing/2014/main" id="{81B28B53-DFEA-4810-815C-3A3D21D1A8AE}"/>
              </a:ext>
            </a:extLst>
          </p:cNvPr>
          <p:cNvPicPr>
            <a:picLocks noChangeAspect="1"/>
          </p:cNvPicPr>
          <p:nvPr/>
        </p:nvPicPr>
        <p:blipFill>
          <a:blip r:embed="rId3"/>
          <a:stretch>
            <a:fillRect/>
          </a:stretch>
        </p:blipFill>
        <p:spPr>
          <a:xfrm>
            <a:off x="0" y="4613290"/>
            <a:ext cx="530210" cy="530210"/>
          </a:xfrm>
          <a:prstGeom prst="rect">
            <a:avLst/>
          </a:prstGeom>
        </p:spPr>
      </p:pic>
      <p:pic>
        <p:nvPicPr>
          <p:cNvPr id="3" name="Picture 2" descr="A person in a red shirt&#10;&#10;Description automatically generated">
            <a:extLst>
              <a:ext uri="{FF2B5EF4-FFF2-40B4-BE49-F238E27FC236}">
                <a16:creationId xmlns:a16="http://schemas.microsoft.com/office/drawing/2014/main" id="{CBE2436F-9A2C-460F-804D-DCFBE5C6E957}"/>
              </a:ext>
            </a:extLst>
          </p:cNvPr>
          <p:cNvPicPr>
            <a:picLocks noChangeAspect="1"/>
          </p:cNvPicPr>
          <p:nvPr/>
        </p:nvPicPr>
        <p:blipFill>
          <a:blip r:embed="rId4"/>
          <a:stretch>
            <a:fillRect/>
          </a:stretch>
        </p:blipFill>
        <p:spPr>
          <a:xfrm>
            <a:off x="381374" y="2089956"/>
            <a:ext cx="1198656" cy="1193803"/>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15"/>
          <p:cNvSpPr txBox="1">
            <a:spLocks noGrp="1"/>
          </p:cNvSpPr>
          <p:nvPr>
            <p:ph type="ctrTitle"/>
          </p:nvPr>
        </p:nvSpPr>
        <p:spPr>
          <a:xfrm>
            <a:off x="1530175" y="2307788"/>
            <a:ext cx="6767100" cy="5322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US" dirty="0"/>
              <a:t>Cost Cutting</a:t>
            </a:r>
            <a:endParaRPr dirty="0"/>
          </a:p>
        </p:txBody>
      </p:sp>
      <p:sp>
        <p:nvSpPr>
          <p:cNvPr id="96" name="Google Shape;96;p15"/>
          <p:cNvSpPr txBox="1"/>
          <p:nvPr/>
        </p:nvSpPr>
        <p:spPr>
          <a:xfrm>
            <a:off x="526358" y="2279925"/>
            <a:ext cx="802500" cy="5898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3000">
                <a:solidFill>
                  <a:srgbClr val="2E3037"/>
                </a:solidFill>
                <a:latin typeface="Quicksand"/>
                <a:ea typeface="Quicksand"/>
                <a:cs typeface="Quicksand"/>
                <a:sym typeface="Quicksand"/>
              </a:rPr>
              <a:t>1</a:t>
            </a:r>
            <a:endParaRPr sz="3000">
              <a:solidFill>
                <a:srgbClr val="2E3037"/>
              </a:solidFill>
              <a:latin typeface="Quicksand"/>
              <a:ea typeface="Quicksand"/>
              <a:cs typeface="Quicksand"/>
              <a:sym typeface="Quicksand"/>
            </a:endParaRPr>
          </a:p>
        </p:txBody>
      </p:sp>
      <p:sp>
        <p:nvSpPr>
          <p:cNvPr id="97" name="Google Shape;97;p15"/>
          <p:cNvSpPr txBox="1">
            <a:spLocks noGrp="1"/>
          </p:cNvSpPr>
          <p:nvPr>
            <p:ph type="sldNum" idx="12"/>
          </p:nvPr>
        </p:nvSpPr>
        <p:spPr>
          <a:xfrm>
            <a:off x="8523157" y="4828331"/>
            <a:ext cx="548700" cy="3153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4</a:t>
            </a:fld>
            <a:endParaRPr/>
          </a:p>
        </p:txBody>
      </p:sp>
      <p:pic>
        <p:nvPicPr>
          <p:cNvPr id="8" name="Picture 7">
            <a:extLst>
              <a:ext uri="{FF2B5EF4-FFF2-40B4-BE49-F238E27FC236}">
                <a16:creationId xmlns:a16="http://schemas.microsoft.com/office/drawing/2014/main" id="{43651326-4E8E-4789-87D4-F6BE2A1EFB21}"/>
              </a:ext>
            </a:extLst>
          </p:cNvPr>
          <p:cNvPicPr>
            <a:picLocks noChangeAspect="1"/>
          </p:cNvPicPr>
          <p:nvPr/>
        </p:nvPicPr>
        <p:blipFill>
          <a:blip r:embed="rId3"/>
          <a:stretch>
            <a:fillRect/>
          </a:stretch>
        </p:blipFill>
        <p:spPr>
          <a:xfrm>
            <a:off x="0" y="4613290"/>
            <a:ext cx="530210" cy="53021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16"/>
          <p:cNvSpPr txBox="1">
            <a:spLocks noGrp="1"/>
          </p:cNvSpPr>
          <p:nvPr>
            <p:ph type="body" idx="1"/>
          </p:nvPr>
        </p:nvSpPr>
        <p:spPr>
          <a:xfrm>
            <a:off x="1633225" y="2161800"/>
            <a:ext cx="6700500" cy="819900"/>
          </a:xfrm>
          <a:prstGeom prst="rect">
            <a:avLst/>
          </a:prstGeom>
        </p:spPr>
        <p:txBody>
          <a:bodyPr spcFirstLastPara="1" wrap="square" lIns="91425" tIns="91425" rIns="91425" bIns="91425" anchor="ctr" anchorCtr="0">
            <a:noAutofit/>
          </a:bodyPr>
          <a:lstStyle/>
          <a:p>
            <a:pPr marL="0" lvl="0" indent="0" algn="l" rtl="0">
              <a:spcBef>
                <a:spcPts val="600"/>
              </a:spcBef>
              <a:spcAft>
                <a:spcPts val="0"/>
              </a:spcAft>
              <a:buNone/>
            </a:pPr>
            <a:r>
              <a:rPr lang="en-US" dirty="0"/>
              <a:t>Of course it would cost something, but he was an expert in cutting corners; and when there were no more corners left, he would make circles rounder.   ~Bernard Malamud~</a:t>
            </a:r>
            <a:endParaRPr dirty="0"/>
          </a:p>
        </p:txBody>
      </p:sp>
      <p:sp>
        <p:nvSpPr>
          <p:cNvPr id="103" name="Google Shape;103;p16"/>
          <p:cNvSpPr txBox="1">
            <a:spLocks noGrp="1"/>
          </p:cNvSpPr>
          <p:nvPr>
            <p:ph type="sldNum" idx="12"/>
          </p:nvPr>
        </p:nvSpPr>
        <p:spPr>
          <a:xfrm>
            <a:off x="8523157" y="4828331"/>
            <a:ext cx="548700" cy="3153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5</a:t>
            </a:fld>
            <a:endParaRPr/>
          </a:p>
        </p:txBody>
      </p:sp>
      <p:pic>
        <p:nvPicPr>
          <p:cNvPr id="4" name="Picture 3">
            <a:extLst>
              <a:ext uri="{FF2B5EF4-FFF2-40B4-BE49-F238E27FC236}">
                <a16:creationId xmlns:a16="http://schemas.microsoft.com/office/drawing/2014/main" id="{33A02A38-3A91-4438-A15D-4FE9F6FB8F8A}"/>
              </a:ext>
            </a:extLst>
          </p:cNvPr>
          <p:cNvPicPr>
            <a:picLocks noChangeAspect="1"/>
          </p:cNvPicPr>
          <p:nvPr/>
        </p:nvPicPr>
        <p:blipFill>
          <a:blip r:embed="rId3"/>
          <a:stretch>
            <a:fillRect/>
          </a:stretch>
        </p:blipFill>
        <p:spPr>
          <a:xfrm>
            <a:off x="0" y="4613290"/>
            <a:ext cx="530210" cy="53021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7"/>
          <p:cNvSpPr txBox="1">
            <a:spLocks noGrp="1"/>
          </p:cNvSpPr>
          <p:nvPr>
            <p:ph type="title"/>
          </p:nvPr>
        </p:nvSpPr>
        <p:spPr>
          <a:xfrm>
            <a:off x="1165475" y="549649"/>
            <a:ext cx="6858000" cy="345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dirty="0">
                <a:solidFill>
                  <a:srgbClr val="39C0BA"/>
                </a:solidFill>
              </a:rPr>
              <a:t>Renegotiate</a:t>
            </a:r>
            <a:endParaRPr dirty="0">
              <a:solidFill>
                <a:srgbClr val="39C0BA"/>
              </a:solidFill>
            </a:endParaRPr>
          </a:p>
        </p:txBody>
      </p:sp>
      <p:sp>
        <p:nvSpPr>
          <p:cNvPr id="109" name="Google Shape;109;p17"/>
          <p:cNvSpPr txBox="1">
            <a:spLocks noGrp="1"/>
          </p:cNvSpPr>
          <p:nvPr>
            <p:ph type="body" idx="1"/>
          </p:nvPr>
        </p:nvSpPr>
        <p:spPr>
          <a:xfrm>
            <a:off x="1165498" y="1158072"/>
            <a:ext cx="6858000" cy="3725700"/>
          </a:xfrm>
          <a:prstGeom prst="rect">
            <a:avLst/>
          </a:prstGeom>
        </p:spPr>
        <p:txBody>
          <a:bodyPr spcFirstLastPara="1" wrap="square" lIns="91425" tIns="91425" rIns="91425" bIns="91425" anchor="t" anchorCtr="0">
            <a:noAutofit/>
          </a:bodyPr>
          <a:lstStyle/>
          <a:p>
            <a:pPr marL="0" lvl="0" indent="0">
              <a:buNone/>
            </a:pPr>
            <a:r>
              <a:rPr lang="en-US" sz="3600" dirty="0"/>
              <a:t>Honesty Wins Every Time</a:t>
            </a:r>
            <a:endParaRPr sz="3600" dirty="0"/>
          </a:p>
          <a:p>
            <a:pPr marL="457200" lvl="0" indent="-381000" algn="l" rtl="0">
              <a:spcBef>
                <a:spcPts val="600"/>
              </a:spcBef>
              <a:spcAft>
                <a:spcPts val="0"/>
              </a:spcAft>
              <a:buClr>
                <a:schemeClr val="accent1"/>
              </a:buClr>
              <a:buSzPts val="2400"/>
              <a:buChar char="◦"/>
            </a:pPr>
            <a:r>
              <a:rPr lang="en-US" sz="3600" dirty="0"/>
              <a:t>Lease / Sublease / Home</a:t>
            </a:r>
            <a:endParaRPr sz="3600" dirty="0"/>
          </a:p>
          <a:p>
            <a:pPr marL="457200" lvl="0" indent="-381000" algn="l" rtl="0">
              <a:spcBef>
                <a:spcPts val="0"/>
              </a:spcBef>
              <a:spcAft>
                <a:spcPts val="0"/>
              </a:spcAft>
              <a:buClr>
                <a:schemeClr val="accent1"/>
              </a:buClr>
              <a:buSzPts val="2400"/>
              <a:buChar char="◦"/>
            </a:pPr>
            <a:r>
              <a:rPr lang="en-US" sz="3600" dirty="0"/>
              <a:t>Supplier terms and prices</a:t>
            </a:r>
            <a:endParaRPr sz="3600" dirty="0"/>
          </a:p>
          <a:p>
            <a:pPr marL="457200" lvl="0" indent="-381000" algn="l" rtl="0">
              <a:spcBef>
                <a:spcPts val="0"/>
              </a:spcBef>
              <a:spcAft>
                <a:spcPts val="0"/>
              </a:spcAft>
              <a:buClr>
                <a:schemeClr val="accent1"/>
              </a:buClr>
              <a:buSzPts val="2400"/>
              <a:buChar char="◦"/>
            </a:pPr>
            <a:r>
              <a:rPr lang="en-US" sz="3600" dirty="0"/>
              <a:t>Employees – decrease hours</a:t>
            </a:r>
          </a:p>
          <a:p>
            <a:pPr marL="457200" lvl="0" indent="-381000" algn="l" rtl="0">
              <a:spcBef>
                <a:spcPts val="0"/>
              </a:spcBef>
              <a:spcAft>
                <a:spcPts val="0"/>
              </a:spcAft>
              <a:buClr>
                <a:schemeClr val="accent1"/>
              </a:buClr>
              <a:buSzPts val="2400"/>
              <a:buChar char="◦"/>
            </a:pPr>
            <a:r>
              <a:rPr lang="en-US" sz="3600" dirty="0"/>
              <a:t>Equipment – purchase vs peak times</a:t>
            </a:r>
          </a:p>
        </p:txBody>
      </p:sp>
      <p:sp>
        <p:nvSpPr>
          <p:cNvPr id="110" name="Google Shape;110;p17"/>
          <p:cNvSpPr txBox="1">
            <a:spLocks noGrp="1"/>
          </p:cNvSpPr>
          <p:nvPr>
            <p:ph type="sldNum" idx="12"/>
          </p:nvPr>
        </p:nvSpPr>
        <p:spPr>
          <a:xfrm>
            <a:off x="8523157" y="4828331"/>
            <a:ext cx="548700" cy="3153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6</a:t>
            </a:fld>
            <a:endParaRPr/>
          </a:p>
        </p:txBody>
      </p:sp>
      <p:pic>
        <p:nvPicPr>
          <p:cNvPr id="5" name="Picture 4">
            <a:extLst>
              <a:ext uri="{FF2B5EF4-FFF2-40B4-BE49-F238E27FC236}">
                <a16:creationId xmlns:a16="http://schemas.microsoft.com/office/drawing/2014/main" id="{11CE200F-E757-4587-A3CE-8F95B80C6347}"/>
              </a:ext>
            </a:extLst>
          </p:cNvPr>
          <p:cNvPicPr>
            <a:picLocks noChangeAspect="1"/>
          </p:cNvPicPr>
          <p:nvPr/>
        </p:nvPicPr>
        <p:blipFill>
          <a:blip r:embed="rId3"/>
          <a:stretch>
            <a:fillRect/>
          </a:stretch>
        </p:blipFill>
        <p:spPr>
          <a:xfrm>
            <a:off x="0" y="4613290"/>
            <a:ext cx="530210" cy="53021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7"/>
          <p:cNvSpPr txBox="1">
            <a:spLocks noGrp="1"/>
          </p:cNvSpPr>
          <p:nvPr>
            <p:ph type="title"/>
          </p:nvPr>
        </p:nvSpPr>
        <p:spPr>
          <a:xfrm>
            <a:off x="1165475" y="549649"/>
            <a:ext cx="6858000" cy="345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US" dirty="0">
                <a:solidFill>
                  <a:srgbClr val="39C0BA"/>
                </a:solidFill>
              </a:rPr>
              <a:t>Consolidate Incidentals</a:t>
            </a:r>
            <a:endParaRPr dirty="0">
              <a:solidFill>
                <a:srgbClr val="39C0BA"/>
              </a:solidFill>
            </a:endParaRPr>
          </a:p>
        </p:txBody>
      </p:sp>
      <p:sp>
        <p:nvSpPr>
          <p:cNvPr id="109" name="Google Shape;109;p17"/>
          <p:cNvSpPr txBox="1">
            <a:spLocks noGrp="1"/>
          </p:cNvSpPr>
          <p:nvPr>
            <p:ph type="body" idx="1"/>
          </p:nvPr>
        </p:nvSpPr>
        <p:spPr>
          <a:xfrm>
            <a:off x="1165498" y="1158072"/>
            <a:ext cx="6858000" cy="3725700"/>
          </a:xfrm>
          <a:prstGeom prst="rect">
            <a:avLst/>
          </a:prstGeom>
        </p:spPr>
        <p:txBody>
          <a:bodyPr spcFirstLastPara="1" wrap="square" lIns="91425" tIns="91425" rIns="91425" bIns="91425" anchor="t" anchorCtr="0">
            <a:noAutofit/>
          </a:bodyPr>
          <a:lstStyle/>
          <a:p>
            <a:pPr marL="0" lvl="0" indent="0">
              <a:buNone/>
            </a:pPr>
            <a:r>
              <a:rPr lang="en-US" sz="3600" dirty="0"/>
              <a:t>Items to Re-Evaluate</a:t>
            </a:r>
            <a:endParaRPr sz="3600" dirty="0"/>
          </a:p>
          <a:p>
            <a:pPr marL="457200" lvl="0" indent="-381000" algn="l" rtl="0">
              <a:spcBef>
                <a:spcPts val="600"/>
              </a:spcBef>
              <a:spcAft>
                <a:spcPts val="0"/>
              </a:spcAft>
              <a:buClr>
                <a:schemeClr val="accent1"/>
              </a:buClr>
              <a:buSzPts val="2400"/>
              <a:buChar char="◦"/>
            </a:pPr>
            <a:r>
              <a:rPr lang="en-US" sz="3600" dirty="0"/>
              <a:t>Perks / Entertainment</a:t>
            </a:r>
            <a:endParaRPr sz="3600" dirty="0"/>
          </a:p>
          <a:p>
            <a:pPr marL="457200" lvl="0" indent="-381000" algn="l" rtl="0">
              <a:spcBef>
                <a:spcPts val="0"/>
              </a:spcBef>
              <a:spcAft>
                <a:spcPts val="0"/>
              </a:spcAft>
              <a:buClr>
                <a:schemeClr val="accent1"/>
              </a:buClr>
              <a:buSzPts val="2400"/>
              <a:buChar char="◦"/>
            </a:pPr>
            <a:r>
              <a:rPr lang="en-US" sz="3600" dirty="0"/>
              <a:t>Combine activities – training</a:t>
            </a:r>
          </a:p>
          <a:p>
            <a:pPr marL="457200" lvl="0" indent="-381000" algn="l" rtl="0">
              <a:spcBef>
                <a:spcPts val="0"/>
              </a:spcBef>
              <a:spcAft>
                <a:spcPts val="0"/>
              </a:spcAft>
              <a:buClr>
                <a:schemeClr val="accent1"/>
              </a:buClr>
              <a:buSzPts val="2400"/>
              <a:buChar char="◦"/>
            </a:pPr>
            <a:r>
              <a:rPr lang="en-US" sz="3600" dirty="0"/>
              <a:t>Free webinars</a:t>
            </a:r>
          </a:p>
          <a:p>
            <a:pPr marL="457200" lvl="0" indent="-381000" algn="l" rtl="0">
              <a:spcBef>
                <a:spcPts val="0"/>
              </a:spcBef>
              <a:spcAft>
                <a:spcPts val="0"/>
              </a:spcAft>
              <a:buClr>
                <a:schemeClr val="accent1"/>
              </a:buClr>
              <a:buSzPts val="2400"/>
              <a:buChar char="◦"/>
            </a:pPr>
            <a:r>
              <a:rPr lang="en-US" sz="3600" dirty="0"/>
              <a:t>2 sides of the paper / notes</a:t>
            </a:r>
          </a:p>
          <a:p>
            <a:pPr marL="457200" lvl="0" indent="-381000" algn="l" rtl="0">
              <a:spcBef>
                <a:spcPts val="0"/>
              </a:spcBef>
              <a:spcAft>
                <a:spcPts val="0"/>
              </a:spcAft>
              <a:buClr>
                <a:schemeClr val="accent1"/>
              </a:buClr>
              <a:buSzPts val="2400"/>
              <a:buChar char="◦"/>
            </a:pPr>
            <a:r>
              <a:rPr lang="en-US" sz="3600" dirty="0"/>
              <a:t>Subscriptions – manually pay</a:t>
            </a:r>
          </a:p>
          <a:p>
            <a:pPr marL="457200" lvl="0" indent="-381000" algn="l" rtl="0">
              <a:spcBef>
                <a:spcPts val="0"/>
              </a:spcBef>
              <a:spcAft>
                <a:spcPts val="0"/>
              </a:spcAft>
              <a:buClr>
                <a:schemeClr val="accent1"/>
              </a:buClr>
              <a:buSzPts val="2400"/>
              <a:buChar char="◦"/>
            </a:pPr>
            <a:endParaRPr lang="en-US" sz="3600" dirty="0"/>
          </a:p>
          <a:p>
            <a:pPr marL="457200" lvl="0" indent="-381000" algn="l" rtl="0">
              <a:spcBef>
                <a:spcPts val="0"/>
              </a:spcBef>
              <a:spcAft>
                <a:spcPts val="0"/>
              </a:spcAft>
              <a:buClr>
                <a:schemeClr val="accent1"/>
              </a:buClr>
              <a:buSzPts val="2400"/>
              <a:buChar char="◦"/>
            </a:pPr>
            <a:endParaRPr lang="en-US" sz="3600" dirty="0"/>
          </a:p>
        </p:txBody>
      </p:sp>
      <p:sp>
        <p:nvSpPr>
          <p:cNvPr id="110" name="Google Shape;110;p17"/>
          <p:cNvSpPr txBox="1">
            <a:spLocks noGrp="1"/>
          </p:cNvSpPr>
          <p:nvPr>
            <p:ph type="sldNum" idx="12"/>
          </p:nvPr>
        </p:nvSpPr>
        <p:spPr>
          <a:xfrm>
            <a:off x="8523157" y="4828331"/>
            <a:ext cx="548700" cy="3153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7</a:t>
            </a:fld>
            <a:endParaRPr/>
          </a:p>
        </p:txBody>
      </p:sp>
      <p:pic>
        <p:nvPicPr>
          <p:cNvPr id="5" name="Picture 4">
            <a:extLst>
              <a:ext uri="{FF2B5EF4-FFF2-40B4-BE49-F238E27FC236}">
                <a16:creationId xmlns:a16="http://schemas.microsoft.com/office/drawing/2014/main" id="{53D70589-8D45-436A-A10B-A1E7970139C8}"/>
              </a:ext>
            </a:extLst>
          </p:cNvPr>
          <p:cNvPicPr>
            <a:picLocks noChangeAspect="1"/>
          </p:cNvPicPr>
          <p:nvPr/>
        </p:nvPicPr>
        <p:blipFill>
          <a:blip r:embed="rId3"/>
          <a:stretch>
            <a:fillRect/>
          </a:stretch>
        </p:blipFill>
        <p:spPr>
          <a:xfrm>
            <a:off x="0" y="4613290"/>
            <a:ext cx="530210" cy="530210"/>
          </a:xfrm>
          <a:prstGeom prst="rect">
            <a:avLst/>
          </a:prstGeom>
        </p:spPr>
      </p:pic>
    </p:spTree>
    <p:extLst>
      <p:ext uri="{BB962C8B-B14F-4D97-AF65-F5344CB8AC3E}">
        <p14:creationId xmlns:p14="http://schemas.microsoft.com/office/powerpoint/2010/main" val="3709505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18"/>
          <p:cNvSpPr/>
          <p:nvPr/>
        </p:nvSpPr>
        <p:spPr>
          <a:xfrm>
            <a:off x="-132298" y="1489426"/>
            <a:ext cx="2155500" cy="2164500"/>
          </a:xfrm>
          <a:prstGeom prst="ellipse">
            <a:avLst/>
          </a:prstGeom>
          <a:solidFill>
            <a:srgbClr val="39C0BA"/>
          </a:solidFill>
          <a:ln w="28575" cap="flat" cmpd="sng">
            <a:solidFill>
              <a:srgbClr val="2E3037"/>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18"/>
          <p:cNvSpPr txBox="1">
            <a:spLocks noGrp="1"/>
          </p:cNvSpPr>
          <p:nvPr>
            <p:ph type="ctrTitle" idx="4294967295"/>
          </p:nvPr>
        </p:nvSpPr>
        <p:spPr>
          <a:xfrm>
            <a:off x="2430050" y="1991813"/>
            <a:ext cx="6028200" cy="1159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US" sz="6000" dirty="0"/>
              <a:t>It Adds Up</a:t>
            </a:r>
            <a:endParaRPr sz="6000" dirty="0"/>
          </a:p>
        </p:txBody>
      </p:sp>
      <p:sp>
        <p:nvSpPr>
          <p:cNvPr id="117" name="Google Shape;117;p18"/>
          <p:cNvSpPr txBox="1">
            <a:spLocks noGrp="1"/>
          </p:cNvSpPr>
          <p:nvPr>
            <p:ph type="subTitle" idx="4294967295"/>
          </p:nvPr>
        </p:nvSpPr>
        <p:spPr>
          <a:xfrm>
            <a:off x="2430050" y="2922262"/>
            <a:ext cx="6028200" cy="7848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US" sz="2400" dirty="0"/>
              <a:t>Every dollar saved goes straight to the bottom line</a:t>
            </a:r>
            <a:endParaRPr sz="2400" dirty="0"/>
          </a:p>
        </p:txBody>
      </p:sp>
      <p:grpSp>
        <p:nvGrpSpPr>
          <p:cNvPr id="118" name="Google Shape;118;p18"/>
          <p:cNvGrpSpPr/>
          <p:nvPr/>
        </p:nvGrpSpPr>
        <p:grpSpPr>
          <a:xfrm>
            <a:off x="454014" y="2078188"/>
            <a:ext cx="982958" cy="987178"/>
            <a:chOff x="2594050" y="1631825"/>
            <a:chExt cx="439625" cy="439625"/>
          </a:xfrm>
        </p:grpSpPr>
        <p:sp>
          <p:nvSpPr>
            <p:cNvPr id="119" name="Google Shape;119;p18"/>
            <p:cNvSpPr/>
            <p:nvPr/>
          </p:nvSpPr>
          <p:spPr>
            <a:xfrm>
              <a:off x="2594050" y="1883300"/>
              <a:ext cx="188175" cy="188150"/>
            </a:xfrm>
            <a:custGeom>
              <a:avLst/>
              <a:gdLst/>
              <a:ahLst/>
              <a:cxnLst/>
              <a:rect l="l" t="t" r="r" b="b"/>
              <a:pathLst>
                <a:path w="7527" h="7526" fill="none" extrusionOk="0">
                  <a:moveTo>
                    <a:pt x="5992" y="0"/>
                  </a:moveTo>
                  <a:lnTo>
                    <a:pt x="537" y="6430"/>
                  </a:lnTo>
                  <a:lnTo>
                    <a:pt x="1" y="7526"/>
                  </a:lnTo>
                  <a:lnTo>
                    <a:pt x="1097" y="6990"/>
                  </a:lnTo>
                  <a:lnTo>
                    <a:pt x="7526" y="1534"/>
                  </a:lnTo>
                  <a:lnTo>
                    <a:pt x="5992" y="0"/>
                  </a:lnTo>
                  <a:close/>
                </a:path>
              </a:pathLst>
            </a:custGeom>
            <a:noFill/>
            <a:ln w="285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18"/>
            <p:cNvSpPr/>
            <p:nvPr/>
          </p:nvSpPr>
          <p:spPr>
            <a:xfrm>
              <a:off x="2857700" y="1631825"/>
              <a:ext cx="175975" cy="176000"/>
            </a:xfrm>
            <a:custGeom>
              <a:avLst/>
              <a:gdLst/>
              <a:ahLst/>
              <a:cxnLst/>
              <a:rect l="l" t="t" r="r" b="b"/>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285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18"/>
            <p:cNvSpPr/>
            <p:nvPr/>
          </p:nvSpPr>
          <p:spPr>
            <a:xfrm>
              <a:off x="2662850" y="1699400"/>
              <a:ext cx="303250" cy="303250"/>
            </a:xfrm>
            <a:custGeom>
              <a:avLst/>
              <a:gdLst/>
              <a:ahLst/>
              <a:cxnLst/>
              <a:rect l="l" t="t" r="r" b="b"/>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285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p18"/>
            <p:cNvSpPr/>
            <p:nvPr/>
          </p:nvSpPr>
          <p:spPr>
            <a:xfrm>
              <a:off x="2801675" y="1740825"/>
              <a:ext cx="49950" cy="49950"/>
            </a:xfrm>
            <a:custGeom>
              <a:avLst/>
              <a:gdLst/>
              <a:ahLst/>
              <a:cxnLst/>
              <a:rect l="l" t="t" r="r" b="b"/>
              <a:pathLst>
                <a:path w="1998" h="1998" fill="none" extrusionOk="0">
                  <a:moveTo>
                    <a:pt x="1" y="1997"/>
                  </a:moveTo>
                  <a:lnTo>
                    <a:pt x="1998" y="0"/>
                  </a:lnTo>
                </a:path>
              </a:pathLst>
            </a:custGeom>
            <a:noFill/>
            <a:ln w="28575" cap="rnd"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3" name="Google Shape;123;p18"/>
          <p:cNvSpPr txBox="1">
            <a:spLocks noGrp="1"/>
          </p:cNvSpPr>
          <p:nvPr>
            <p:ph type="sldNum" idx="12"/>
          </p:nvPr>
        </p:nvSpPr>
        <p:spPr>
          <a:xfrm>
            <a:off x="8523157" y="4828331"/>
            <a:ext cx="548700" cy="3153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8</a:t>
            </a:fld>
            <a:endParaRPr/>
          </a:p>
        </p:txBody>
      </p:sp>
      <p:pic>
        <p:nvPicPr>
          <p:cNvPr id="11" name="Picture 10">
            <a:extLst>
              <a:ext uri="{FF2B5EF4-FFF2-40B4-BE49-F238E27FC236}">
                <a16:creationId xmlns:a16="http://schemas.microsoft.com/office/drawing/2014/main" id="{AD0C640D-50DD-4190-B9E6-8BDB5E866473}"/>
              </a:ext>
            </a:extLst>
          </p:cNvPr>
          <p:cNvPicPr>
            <a:picLocks noChangeAspect="1"/>
          </p:cNvPicPr>
          <p:nvPr/>
        </p:nvPicPr>
        <p:blipFill>
          <a:blip r:embed="rId3"/>
          <a:stretch>
            <a:fillRect/>
          </a:stretch>
        </p:blipFill>
        <p:spPr>
          <a:xfrm>
            <a:off x="0" y="4613290"/>
            <a:ext cx="530210" cy="53021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15"/>
          <p:cNvSpPr txBox="1">
            <a:spLocks noGrp="1"/>
          </p:cNvSpPr>
          <p:nvPr>
            <p:ph type="ctrTitle"/>
          </p:nvPr>
        </p:nvSpPr>
        <p:spPr>
          <a:xfrm>
            <a:off x="1530175" y="2307788"/>
            <a:ext cx="6767100" cy="5322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US" dirty="0"/>
              <a:t>Banking</a:t>
            </a:r>
            <a:endParaRPr dirty="0"/>
          </a:p>
        </p:txBody>
      </p:sp>
      <p:sp>
        <p:nvSpPr>
          <p:cNvPr id="96" name="Google Shape;96;p15"/>
          <p:cNvSpPr txBox="1"/>
          <p:nvPr/>
        </p:nvSpPr>
        <p:spPr>
          <a:xfrm>
            <a:off x="526358" y="2279925"/>
            <a:ext cx="802500" cy="5898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3000">
                <a:solidFill>
                  <a:srgbClr val="2E3037"/>
                </a:solidFill>
                <a:latin typeface="Quicksand"/>
                <a:ea typeface="Quicksand"/>
                <a:cs typeface="Quicksand"/>
                <a:sym typeface="Quicksand"/>
              </a:rPr>
              <a:t>1</a:t>
            </a:r>
            <a:endParaRPr sz="3000">
              <a:solidFill>
                <a:srgbClr val="2E3037"/>
              </a:solidFill>
              <a:latin typeface="Quicksand"/>
              <a:ea typeface="Quicksand"/>
              <a:cs typeface="Quicksand"/>
              <a:sym typeface="Quicksand"/>
            </a:endParaRPr>
          </a:p>
        </p:txBody>
      </p:sp>
      <p:sp>
        <p:nvSpPr>
          <p:cNvPr id="97" name="Google Shape;97;p15"/>
          <p:cNvSpPr txBox="1">
            <a:spLocks noGrp="1"/>
          </p:cNvSpPr>
          <p:nvPr>
            <p:ph type="sldNum" idx="12"/>
          </p:nvPr>
        </p:nvSpPr>
        <p:spPr>
          <a:xfrm>
            <a:off x="8523157" y="4828331"/>
            <a:ext cx="548700" cy="3153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9</a:t>
            </a:fld>
            <a:endParaRPr/>
          </a:p>
        </p:txBody>
      </p:sp>
      <p:pic>
        <p:nvPicPr>
          <p:cNvPr id="5" name="Picture 4">
            <a:extLst>
              <a:ext uri="{FF2B5EF4-FFF2-40B4-BE49-F238E27FC236}">
                <a16:creationId xmlns:a16="http://schemas.microsoft.com/office/drawing/2014/main" id="{F4786429-BE3F-4C17-91E2-F649EB4EDCC7}"/>
              </a:ext>
            </a:extLst>
          </p:cNvPr>
          <p:cNvPicPr>
            <a:picLocks noChangeAspect="1"/>
          </p:cNvPicPr>
          <p:nvPr/>
        </p:nvPicPr>
        <p:blipFill>
          <a:blip r:embed="rId3"/>
          <a:stretch>
            <a:fillRect/>
          </a:stretch>
        </p:blipFill>
        <p:spPr>
          <a:xfrm>
            <a:off x="0" y="4613290"/>
            <a:ext cx="530210" cy="530210"/>
          </a:xfrm>
          <a:prstGeom prst="rect">
            <a:avLst/>
          </a:prstGeom>
        </p:spPr>
      </p:pic>
    </p:spTree>
    <p:extLst>
      <p:ext uri="{BB962C8B-B14F-4D97-AF65-F5344CB8AC3E}">
        <p14:creationId xmlns:p14="http://schemas.microsoft.com/office/powerpoint/2010/main" val="2255656477"/>
      </p:ext>
    </p:extLst>
  </p:cSld>
  <p:clrMapOvr>
    <a:masterClrMapping/>
  </p:clrMapOvr>
</p:sld>
</file>

<file path=ppt/theme/theme1.xml><?xml version="1.0" encoding="utf-8"?>
<a:theme xmlns:a="http://schemas.openxmlformats.org/drawingml/2006/main" name="Eleanor template">
  <a:themeElements>
    <a:clrScheme name="Custom 347">
      <a:dk1>
        <a:srgbClr val="2E3037"/>
      </a:dk1>
      <a:lt1>
        <a:srgbClr val="FFFFFF"/>
      </a:lt1>
      <a:dk2>
        <a:srgbClr val="666666"/>
      </a:dk2>
      <a:lt2>
        <a:srgbClr val="F3F3F3"/>
      </a:lt2>
      <a:accent1>
        <a:srgbClr val="39C0BA"/>
      </a:accent1>
      <a:accent2>
        <a:srgbClr val="90E6E2"/>
      </a:accent2>
      <a:accent3>
        <a:srgbClr val="F35B69"/>
      </a:accent3>
      <a:accent4>
        <a:srgbClr val="FAB2B9"/>
      </a:accent4>
      <a:accent5>
        <a:srgbClr val="999FA9"/>
      </a:accent5>
      <a:accent6>
        <a:srgbClr val="E2E7EE"/>
      </a:accent6>
      <a:hlink>
        <a:srgbClr val="39C0BA"/>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313</TotalTime>
  <Words>809</Words>
  <Application>Microsoft Office PowerPoint</Application>
  <PresentationFormat>On-screen Show (16:9)</PresentationFormat>
  <Paragraphs>130</Paragraphs>
  <Slides>26</Slides>
  <Notes>26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26</vt:i4>
      </vt:variant>
    </vt:vector>
  </HeadingPairs>
  <TitlesOfParts>
    <vt:vector size="29" baseType="lpstr">
      <vt:lpstr>Quicksand</vt:lpstr>
      <vt:lpstr>Arial</vt:lpstr>
      <vt:lpstr>Eleanor template</vt:lpstr>
      <vt:lpstr>Financial Business Survival Tips a Score Presentation by Lois Margolin, CPA lois@loismargolin.com</vt:lpstr>
      <vt:lpstr>Agenda</vt:lpstr>
      <vt:lpstr>Hello!</vt:lpstr>
      <vt:lpstr>Cost Cutting</vt:lpstr>
      <vt:lpstr>PowerPoint Presentation</vt:lpstr>
      <vt:lpstr>Renegotiate</vt:lpstr>
      <vt:lpstr>Consolidate Incidentals</vt:lpstr>
      <vt:lpstr>It Adds Up</vt:lpstr>
      <vt:lpstr>Banking</vt:lpstr>
      <vt:lpstr>30,200,000 Small Businesses </vt:lpstr>
      <vt:lpstr>Bankers</vt:lpstr>
      <vt:lpstr>Alternate Funding</vt:lpstr>
      <vt:lpstr>Succeed</vt:lpstr>
      <vt:lpstr>Collections</vt:lpstr>
      <vt:lpstr>PowerPoint Presentation</vt:lpstr>
      <vt:lpstr>How To Collect </vt:lpstr>
      <vt:lpstr>Open those lines of communication…</vt:lpstr>
      <vt:lpstr>Outside the Box</vt:lpstr>
      <vt:lpstr>PowerPoint Presentation</vt:lpstr>
      <vt:lpstr>Budget!</vt:lpstr>
      <vt:lpstr>Open or Close Doors</vt:lpstr>
      <vt:lpstr>Fingers on the Pulse</vt:lpstr>
      <vt:lpstr>AND NOW….</vt:lpstr>
      <vt:lpstr>Fingers on the Pulse</vt:lpstr>
      <vt:lpstr>Thanks!</vt:lpstr>
      <vt:lpstr>Financial Business Survival Tips a Score Presentation by Lois Margolin. CPA lois@loismargolin.com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Covid 19 Savings</dc:title>
  <cp:lastModifiedBy>Lois Margolin</cp:lastModifiedBy>
  <cp:revision>15</cp:revision>
  <dcterms:modified xsi:type="dcterms:W3CDTF">2020-04-09T18:30:50Z</dcterms:modified>
</cp:coreProperties>
</file>